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72" r:id="rId3"/>
    <p:sldId id="258" r:id="rId4"/>
    <p:sldId id="288" r:id="rId5"/>
    <p:sldId id="289" r:id="rId6"/>
    <p:sldId id="269" r:id="rId7"/>
    <p:sldId id="274" r:id="rId8"/>
    <p:sldId id="281" r:id="rId9"/>
    <p:sldId id="282" r:id="rId10"/>
    <p:sldId id="283" r:id="rId11"/>
    <p:sldId id="284" r:id="rId12"/>
    <p:sldId id="285" r:id="rId13"/>
    <p:sldId id="286" r:id="rId14"/>
    <p:sldId id="287" r:id="rId15"/>
    <p:sldId id="263" r:id="rId16"/>
    <p:sldId id="280"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6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5"/>
    <p:restoredTop sz="82604"/>
  </p:normalViewPr>
  <p:slideViewPr>
    <p:cSldViewPr snapToGrid="0" snapToObjects="1">
      <p:cViewPr varScale="1">
        <p:scale>
          <a:sx n="150" d="100"/>
          <a:sy n="150" d="100"/>
        </p:scale>
        <p:origin x="103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15FE258E-D460-7741-AC24-3F8CE1D17E20}" type="datetimeFigureOut">
              <a:rPr lang="en-US" smtClean="0"/>
              <a:t>9/12/19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FFA13-02D8-F943-A329-486E3B4095A7}" type="slidenum">
              <a:rPr lang="en-US" smtClean="0"/>
              <a:t>‹#›</a:t>
            </a:fld>
            <a:endParaRPr lang="en-US"/>
          </a:p>
        </p:txBody>
      </p:sp>
    </p:spTree>
    <p:extLst>
      <p:ext uri="{BB962C8B-B14F-4D97-AF65-F5344CB8AC3E}">
        <p14:creationId xmlns:p14="http://schemas.microsoft.com/office/powerpoint/2010/main" val="1734897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fellow evolutionary biologists.</a:t>
            </a:r>
          </a:p>
          <a:p>
            <a:r>
              <a:rPr lang="en-US" dirty="0"/>
              <a:t>My name is Saurin Parikh and I am a doctoral student in Anne-</a:t>
            </a:r>
            <a:r>
              <a:rPr lang="en-US" dirty="0" err="1"/>
              <a:t>Ruxandra</a:t>
            </a:r>
            <a:r>
              <a:rPr lang="en-US" dirty="0"/>
              <a:t> Carvunis’ lab within the Department of Computational &amp; Systems Biology at the University of Pittsburgh School of Medicine.</a:t>
            </a:r>
          </a:p>
          <a:p>
            <a:endParaRPr lang="en-US" dirty="0"/>
          </a:p>
          <a:p>
            <a:r>
              <a:rPr lang="en-US" dirty="0"/>
              <a:t>Today I am going to introduce to you the LI Detector, a bioinformatic tool we developed to measure small fitness effects in high-throughput.</a:t>
            </a:r>
          </a:p>
        </p:txBody>
      </p:sp>
      <p:sp>
        <p:nvSpPr>
          <p:cNvPr id="4" name="Slide Number Placeholder 3"/>
          <p:cNvSpPr>
            <a:spLocks noGrp="1"/>
          </p:cNvSpPr>
          <p:nvPr>
            <p:ph type="sldNum" sz="quarter" idx="5"/>
          </p:nvPr>
        </p:nvSpPr>
        <p:spPr/>
        <p:txBody>
          <a:bodyPr/>
          <a:lstStyle/>
          <a:p>
            <a:fld id="{95FFFA13-02D8-F943-A329-486E3B4095A7}" type="slidenum">
              <a:rPr lang="en-US" smtClean="0"/>
              <a:t>1</a:t>
            </a:fld>
            <a:endParaRPr lang="en-US"/>
          </a:p>
        </p:txBody>
      </p:sp>
    </p:spTree>
    <p:extLst>
      <p:ext uri="{BB962C8B-B14F-4D97-AF65-F5344CB8AC3E}">
        <p14:creationId xmlns:p14="http://schemas.microsoft.com/office/powerpoint/2010/main" val="110173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…that most screens would contain a normal distribution of fitness effects.</a:t>
            </a:r>
          </a:p>
          <a:p>
            <a:r>
              <a:rPr lang="en-US" sz="1050" dirty="0"/>
              <a:t>Both these assumptions end up correcting against small fitness effects.</a:t>
            </a:r>
          </a:p>
        </p:txBody>
      </p:sp>
      <p:sp>
        <p:nvSpPr>
          <p:cNvPr id="4" name="Slide Number Placeholder 3"/>
          <p:cNvSpPr>
            <a:spLocks noGrp="1"/>
          </p:cNvSpPr>
          <p:nvPr>
            <p:ph type="sldNum" sz="quarter" idx="5"/>
          </p:nvPr>
        </p:nvSpPr>
        <p:spPr/>
        <p:txBody>
          <a:bodyPr/>
          <a:lstStyle/>
          <a:p>
            <a:fld id="{95FFFA13-02D8-F943-A329-486E3B4095A7}" type="slidenum">
              <a:rPr lang="en-US" smtClean="0"/>
              <a:t>10</a:t>
            </a:fld>
            <a:endParaRPr lang="en-US"/>
          </a:p>
        </p:txBody>
      </p:sp>
    </p:spTree>
    <p:extLst>
      <p:ext uri="{BB962C8B-B14F-4D97-AF65-F5344CB8AC3E}">
        <p14:creationId xmlns:p14="http://schemas.microsoft.com/office/powerpoint/2010/main" val="3625603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designed the LI Detector to reveal the truth about small effects!</a:t>
            </a:r>
          </a:p>
          <a:p>
            <a:r>
              <a:rPr lang="en-US" dirty="0"/>
              <a:t>1. It makes no assumptions of the underlying fitness distribution</a:t>
            </a:r>
          </a:p>
        </p:txBody>
      </p:sp>
      <p:sp>
        <p:nvSpPr>
          <p:cNvPr id="4" name="Slide Number Placeholder 3"/>
          <p:cNvSpPr>
            <a:spLocks noGrp="1"/>
          </p:cNvSpPr>
          <p:nvPr>
            <p:ph type="sldNum" sz="quarter" idx="5"/>
          </p:nvPr>
        </p:nvSpPr>
        <p:spPr/>
        <p:txBody>
          <a:bodyPr/>
          <a:lstStyle/>
          <a:p>
            <a:fld id="{95FFFA13-02D8-F943-A329-486E3B4095A7}" type="slidenum">
              <a:rPr lang="en-US" smtClean="0"/>
              <a:t>11</a:t>
            </a:fld>
            <a:endParaRPr lang="en-US"/>
          </a:p>
        </p:txBody>
      </p:sp>
    </p:spTree>
    <p:extLst>
      <p:ext uri="{BB962C8B-B14F-4D97-AF65-F5344CB8AC3E}">
        <p14:creationId xmlns:p14="http://schemas.microsoft.com/office/powerpoint/2010/main" val="3514116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Assigns relative fitness to every colony as its size compared to the references</a:t>
            </a:r>
          </a:p>
        </p:txBody>
      </p:sp>
      <p:sp>
        <p:nvSpPr>
          <p:cNvPr id="4" name="Slide Number Placeholder 3"/>
          <p:cNvSpPr>
            <a:spLocks noGrp="1"/>
          </p:cNvSpPr>
          <p:nvPr>
            <p:ph type="sldNum" sz="quarter" idx="5"/>
          </p:nvPr>
        </p:nvSpPr>
        <p:spPr/>
        <p:txBody>
          <a:bodyPr/>
          <a:lstStyle/>
          <a:p>
            <a:fld id="{95FFFA13-02D8-F943-A329-486E3B4095A7}" type="slidenum">
              <a:rPr lang="en-US" smtClean="0"/>
              <a:t>12</a:t>
            </a:fld>
            <a:endParaRPr lang="en-US"/>
          </a:p>
        </p:txBody>
      </p:sp>
    </p:spTree>
    <p:extLst>
      <p:ext uri="{BB962C8B-B14F-4D97-AF65-F5344CB8AC3E}">
        <p14:creationId xmlns:p14="http://schemas.microsoft.com/office/powerpoint/2010/main" val="420782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Uses a references colony grid to remove variety of spatial biases</a:t>
            </a:r>
          </a:p>
        </p:txBody>
      </p:sp>
      <p:sp>
        <p:nvSpPr>
          <p:cNvPr id="4" name="Slide Number Placeholder 3"/>
          <p:cNvSpPr>
            <a:spLocks noGrp="1"/>
          </p:cNvSpPr>
          <p:nvPr>
            <p:ph type="sldNum" sz="quarter" idx="5"/>
          </p:nvPr>
        </p:nvSpPr>
        <p:spPr/>
        <p:txBody>
          <a:bodyPr/>
          <a:lstStyle/>
          <a:p>
            <a:fld id="{95FFFA13-02D8-F943-A329-486E3B4095A7}" type="slidenum">
              <a:rPr lang="en-US" smtClean="0"/>
              <a:t>13</a:t>
            </a:fld>
            <a:endParaRPr lang="en-US"/>
          </a:p>
        </p:txBody>
      </p:sp>
    </p:spTree>
    <p:extLst>
      <p:ext uri="{BB962C8B-B14F-4D97-AF65-F5344CB8AC3E}">
        <p14:creationId xmlns:p14="http://schemas.microsoft.com/office/powerpoint/2010/main" val="3378299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Is able to detect fitness effects as low as 5% with 70% sensitivity and 95% specificity</a:t>
            </a:r>
          </a:p>
        </p:txBody>
      </p:sp>
      <p:sp>
        <p:nvSpPr>
          <p:cNvPr id="4" name="Slide Number Placeholder 3"/>
          <p:cNvSpPr>
            <a:spLocks noGrp="1"/>
          </p:cNvSpPr>
          <p:nvPr>
            <p:ph type="sldNum" sz="quarter" idx="5"/>
          </p:nvPr>
        </p:nvSpPr>
        <p:spPr/>
        <p:txBody>
          <a:bodyPr/>
          <a:lstStyle/>
          <a:p>
            <a:fld id="{95FFFA13-02D8-F943-A329-486E3B4095A7}" type="slidenum">
              <a:rPr lang="en-US" smtClean="0"/>
              <a:t>14</a:t>
            </a:fld>
            <a:endParaRPr lang="en-US"/>
          </a:p>
        </p:txBody>
      </p:sp>
    </p:spTree>
    <p:extLst>
      <p:ext uri="{BB962C8B-B14F-4D97-AF65-F5344CB8AC3E}">
        <p14:creationId xmlns:p14="http://schemas.microsoft.com/office/powerpoint/2010/main" val="2840244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we believe the LID detector can expand the use of CBHTS</a:t>
            </a:r>
          </a:p>
          <a:p>
            <a:r>
              <a:rPr lang="en-US" dirty="0"/>
              <a:t>1. By making across plates comparison more accurate</a:t>
            </a:r>
          </a:p>
          <a:p>
            <a:r>
              <a:rPr lang="en-US" dirty="0"/>
              <a:t>2. Posing no limitation on the number of mutants in a screen</a:t>
            </a:r>
          </a:p>
          <a:p>
            <a:r>
              <a:rPr lang="en-US" dirty="0"/>
              <a:t>3. And, by being equally sensitive towards both small adaptive and deleterious fitness effects.</a:t>
            </a:r>
          </a:p>
          <a:p>
            <a:endParaRPr lang="en-US" dirty="0"/>
          </a:p>
        </p:txBody>
      </p:sp>
      <p:sp>
        <p:nvSpPr>
          <p:cNvPr id="4" name="Slide Number Placeholder 3"/>
          <p:cNvSpPr>
            <a:spLocks noGrp="1"/>
          </p:cNvSpPr>
          <p:nvPr>
            <p:ph type="sldNum" sz="quarter" idx="5"/>
          </p:nvPr>
        </p:nvSpPr>
        <p:spPr/>
        <p:txBody>
          <a:bodyPr/>
          <a:lstStyle/>
          <a:p>
            <a:fld id="{95FFFA13-02D8-F943-A329-486E3B4095A7}" type="slidenum">
              <a:rPr lang="en-US" smtClean="0"/>
              <a:t>15</a:t>
            </a:fld>
            <a:endParaRPr lang="en-US"/>
          </a:p>
        </p:txBody>
      </p:sp>
    </p:spTree>
    <p:extLst>
      <p:ext uri="{BB962C8B-B14F-4D97-AF65-F5344CB8AC3E}">
        <p14:creationId xmlns:p14="http://schemas.microsoft.com/office/powerpoint/2010/main" val="3142278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combined with the inherent advantages of high throughput screens makes for endless possible experimental setups!</a:t>
            </a:r>
          </a:p>
          <a:p>
            <a:endParaRPr lang="en-US" dirty="0"/>
          </a:p>
          <a:p>
            <a:r>
              <a:rPr lang="en-US" dirty="0"/>
              <a:t>So if you think the LI Detector can help you in your research or are interested in finding out more, come talk to me afterwards or reach out on social media.</a:t>
            </a:r>
          </a:p>
        </p:txBody>
      </p:sp>
      <p:sp>
        <p:nvSpPr>
          <p:cNvPr id="4" name="Slide Number Placeholder 3"/>
          <p:cNvSpPr>
            <a:spLocks noGrp="1"/>
          </p:cNvSpPr>
          <p:nvPr>
            <p:ph type="sldNum" sz="quarter" idx="5"/>
          </p:nvPr>
        </p:nvSpPr>
        <p:spPr/>
        <p:txBody>
          <a:bodyPr/>
          <a:lstStyle/>
          <a:p>
            <a:fld id="{95FFFA13-02D8-F943-A329-486E3B4095A7}" type="slidenum">
              <a:rPr lang="en-US" smtClean="0"/>
              <a:t>16</a:t>
            </a:fld>
            <a:endParaRPr lang="en-US"/>
          </a:p>
        </p:txBody>
      </p:sp>
    </p:spTree>
    <p:extLst>
      <p:ext uri="{BB962C8B-B14F-4D97-AF65-F5344CB8AC3E}">
        <p14:creationId xmlns:p14="http://schemas.microsoft.com/office/powerpoint/2010/main" val="2796841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thank all the lab members who have helped me develop this method and to the organizers for giving me this opportunity to showcase my work in front of this community.</a:t>
            </a:r>
          </a:p>
          <a:p>
            <a:endParaRPr lang="en-US" dirty="0"/>
          </a:p>
          <a:p>
            <a:r>
              <a:rPr lang="en-US" dirty="0"/>
              <a:t>With that I would like to take your questions.</a:t>
            </a:r>
          </a:p>
        </p:txBody>
      </p:sp>
      <p:sp>
        <p:nvSpPr>
          <p:cNvPr id="4" name="Slide Number Placeholder 3"/>
          <p:cNvSpPr>
            <a:spLocks noGrp="1"/>
          </p:cNvSpPr>
          <p:nvPr>
            <p:ph type="sldNum" sz="quarter" idx="5"/>
          </p:nvPr>
        </p:nvSpPr>
        <p:spPr/>
        <p:txBody>
          <a:bodyPr/>
          <a:lstStyle/>
          <a:p>
            <a:fld id="{95FFFA13-02D8-F943-A329-486E3B4095A7}" type="slidenum">
              <a:rPr lang="en-US" smtClean="0"/>
              <a:t>17</a:t>
            </a:fld>
            <a:endParaRPr lang="en-US"/>
          </a:p>
        </p:txBody>
      </p:sp>
    </p:spTree>
    <p:extLst>
      <p:ext uri="{BB962C8B-B14F-4D97-AF65-F5344CB8AC3E}">
        <p14:creationId xmlns:p14="http://schemas.microsoft.com/office/powerpoint/2010/main" val="1980816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Colony-based high-throughput screens have become increasingly popular thanks to the availability of microbial model organism mutant collections and robotic equipment's that help facilitate quicker and larger screens.</a:t>
            </a:r>
          </a:p>
        </p:txBody>
      </p:sp>
      <p:sp>
        <p:nvSpPr>
          <p:cNvPr id="4" name="Slide Number Placeholder 3"/>
          <p:cNvSpPr>
            <a:spLocks noGrp="1"/>
          </p:cNvSpPr>
          <p:nvPr>
            <p:ph type="sldNum" sz="quarter" idx="5"/>
          </p:nvPr>
        </p:nvSpPr>
        <p:spPr/>
        <p:txBody>
          <a:bodyPr/>
          <a:lstStyle/>
          <a:p>
            <a:fld id="{60F4B794-05C0-E540-9B41-F692B1CB9B81}" type="slidenum">
              <a:rPr lang="en-US" smtClean="0"/>
              <a:t>2</a:t>
            </a:fld>
            <a:endParaRPr lang="en-US"/>
          </a:p>
        </p:txBody>
      </p:sp>
    </p:spTree>
    <p:extLst>
      <p:ext uri="{BB962C8B-B14F-4D97-AF65-F5344CB8AC3E}">
        <p14:creationId xmlns:p14="http://schemas.microsoft.com/office/powerpoint/2010/main" val="120451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typical experiment generates multiple agar plates, like the one in the background, which are used to record growth using imagery that is then analyzed to result in a quantitative output of colony size as a proxy for fitness of different mutants.</a:t>
            </a:r>
          </a:p>
        </p:txBody>
      </p:sp>
      <p:sp>
        <p:nvSpPr>
          <p:cNvPr id="4" name="Slide Number Placeholder 3"/>
          <p:cNvSpPr>
            <a:spLocks noGrp="1"/>
          </p:cNvSpPr>
          <p:nvPr>
            <p:ph type="sldNum" sz="quarter" idx="5"/>
          </p:nvPr>
        </p:nvSpPr>
        <p:spPr/>
        <p:txBody>
          <a:bodyPr/>
          <a:lstStyle/>
          <a:p>
            <a:fld id="{60F4B794-05C0-E540-9B41-F692B1CB9B81}" type="slidenum">
              <a:rPr lang="en-US" smtClean="0"/>
              <a:t>3</a:t>
            </a:fld>
            <a:endParaRPr lang="en-US"/>
          </a:p>
        </p:txBody>
      </p:sp>
    </p:spTree>
    <p:extLst>
      <p:ext uri="{BB962C8B-B14F-4D97-AF65-F5344CB8AC3E}">
        <p14:creationId xmlns:p14="http://schemas.microsoft.com/office/powerpoint/2010/main" val="622287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Colony based high-throughput screens have been used to identify gene-gene, gene-environment, protein-protein interactions</a:t>
            </a:r>
          </a:p>
        </p:txBody>
      </p:sp>
      <p:sp>
        <p:nvSpPr>
          <p:cNvPr id="4" name="Slide Number Placeholder 3"/>
          <p:cNvSpPr>
            <a:spLocks noGrp="1"/>
          </p:cNvSpPr>
          <p:nvPr>
            <p:ph type="sldNum" sz="quarter" idx="5"/>
          </p:nvPr>
        </p:nvSpPr>
        <p:spPr/>
        <p:txBody>
          <a:bodyPr/>
          <a:lstStyle/>
          <a:p>
            <a:fld id="{95FFFA13-02D8-F943-A329-486E3B4095A7}" type="slidenum">
              <a:rPr lang="en-US" smtClean="0"/>
              <a:t>4</a:t>
            </a:fld>
            <a:endParaRPr lang="en-US"/>
          </a:p>
        </p:txBody>
      </p:sp>
    </p:spTree>
    <p:extLst>
      <p:ext uri="{BB962C8B-B14F-4D97-AF65-F5344CB8AC3E}">
        <p14:creationId xmlns:p14="http://schemas.microsoft.com/office/powerpoint/2010/main" val="369447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their use in evolutionary biology has been limited!</a:t>
            </a:r>
          </a:p>
        </p:txBody>
      </p:sp>
      <p:sp>
        <p:nvSpPr>
          <p:cNvPr id="4" name="Slide Number Placeholder 3"/>
          <p:cNvSpPr>
            <a:spLocks noGrp="1"/>
          </p:cNvSpPr>
          <p:nvPr>
            <p:ph type="sldNum" sz="quarter" idx="5"/>
          </p:nvPr>
        </p:nvSpPr>
        <p:spPr/>
        <p:txBody>
          <a:bodyPr/>
          <a:lstStyle/>
          <a:p>
            <a:fld id="{95FFFA13-02D8-F943-A329-486E3B4095A7}" type="slidenum">
              <a:rPr lang="en-US" smtClean="0"/>
              <a:t>5</a:t>
            </a:fld>
            <a:endParaRPr lang="en-US"/>
          </a:p>
        </p:txBody>
      </p:sp>
    </p:spTree>
    <p:extLst>
      <p:ext uri="{BB962C8B-B14F-4D97-AF65-F5344CB8AC3E}">
        <p14:creationId xmlns:p14="http://schemas.microsoft.com/office/powerpoint/2010/main" val="54017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in fact we believe they can be used to reveal interesting evolutionary phenomena!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we’ve known from recent work that all sequenced genomes contain numerous coding sequences that evolved recently from non-coding regions.</a:t>
            </a:r>
          </a:p>
        </p:txBody>
      </p:sp>
      <p:sp>
        <p:nvSpPr>
          <p:cNvPr id="4" name="Slide Number Placeholder 3"/>
          <p:cNvSpPr>
            <a:spLocks noGrp="1"/>
          </p:cNvSpPr>
          <p:nvPr>
            <p:ph type="sldNum" sz="quarter" idx="5"/>
          </p:nvPr>
        </p:nvSpPr>
        <p:spPr/>
        <p:txBody>
          <a:bodyPr/>
          <a:lstStyle/>
          <a:p>
            <a:fld id="{95FFFA13-02D8-F943-A329-486E3B4095A7}" type="slidenum">
              <a:rPr lang="en-US" smtClean="0"/>
              <a:t>6</a:t>
            </a:fld>
            <a:endParaRPr lang="en-US"/>
          </a:p>
        </p:txBody>
      </p:sp>
    </p:spTree>
    <p:extLst>
      <p:ext uri="{BB962C8B-B14F-4D97-AF65-F5344CB8AC3E}">
        <p14:creationId xmlns:p14="http://schemas.microsoft.com/office/powerpoint/2010/main" val="1844345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characterizing if their over-expression or deletion is either adaptive or deleterious to the organism, colony-based high-throughput screens can shed light on their potential functionality</a:t>
            </a:r>
          </a:p>
        </p:txBody>
      </p:sp>
      <p:sp>
        <p:nvSpPr>
          <p:cNvPr id="4" name="Slide Number Placeholder 3"/>
          <p:cNvSpPr>
            <a:spLocks noGrp="1"/>
          </p:cNvSpPr>
          <p:nvPr>
            <p:ph type="sldNum" sz="quarter" idx="5"/>
          </p:nvPr>
        </p:nvSpPr>
        <p:spPr/>
        <p:txBody>
          <a:bodyPr/>
          <a:lstStyle/>
          <a:p>
            <a:fld id="{95FFFA13-02D8-F943-A329-486E3B4095A7}" type="slidenum">
              <a:rPr lang="en-US" smtClean="0"/>
              <a:t>7</a:t>
            </a:fld>
            <a:endParaRPr lang="en-US"/>
          </a:p>
        </p:txBody>
      </p:sp>
    </p:spTree>
    <p:extLst>
      <p:ext uri="{BB962C8B-B14F-4D97-AF65-F5344CB8AC3E}">
        <p14:creationId xmlns:p14="http://schemas.microsoft.com/office/powerpoint/2010/main" val="257926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However a reason why such implementations haven’t been done before is because correcting for spatial bias ends up ignoring the small fitness effects that are expected in an evolutionary context!</a:t>
            </a:r>
          </a:p>
          <a:p>
            <a:endParaRPr lang="en-US" sz="1050" dirty="0"/>
          </a:p>
          <a:p>
            <a:r>
              <a:rPr lang="en-US" sz="1050" dirty="0"/>
              <a:t>The environment can rarely be maintained constant within a single plate, let alone across multiple plates. Leading to systematic colony growth differences that arise due to technical reasons rather than biological ones.</a:t>
            </a:r>
          </a:p>
        </p:txBody>
      </p:sp>
      <p:sp>
        <p:nvSpPr>
          <p:cNvPr id="4" name="Slide Number Placeholder 3"/>
          <p:cNvSpPr>
            <a:spLocks noGrp="1"/>
          </p:cNvSpPr>
          <p:nvPr>
            <p:ph type="sldNum" sz="quarter" idx="5"/>
          </p:nvPr>
        </p:nvSpPr>
        <p:spPr/>
        <p:txBody>
          <a:bodyPr/>
          <a:lstStyle/>
          <a:p>
            <a:fld id="{95FFFA13-02D8-F943-A329-486E3B4095A7}" type="slidenum">
              <a:rPr lang="en-US" smtClean="0"/>
              <a:t>8</a:t>
            </a:fld>
            <a:endParaRPr lang="en-US"/>
          </a:p>
        </p:txBody>
      </p:sp>
    </p:spTree>
    <p:extLst>
      <p:ext uri="{BB962C8B-B14F-4D97-AF65-F5344CB8AC3E}">
        <p14:creationId xmlns:p14="http://schemas.microsoft.com/office/powerpoint/2010/main" val="1186955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Existing methods that correct for these biases assume that most genetic perturbations have minimal effects on fitness and…</a:t>
            </a:r>
          </a:p>
        </p:txBody>
      </p:sp>
      <p:sp>
        <p:nvSpPr>
          <p:cNvPr id="4" name="Slide Number Placeholder 3"/>
          <p:cNvSpPr>
            <a:spLocks noGrp="1"/>
          </p:cNvSpPr>
          <p:nvPr>
            <p:ph type="sldNum" sz="quarter" idx="5"/>
          </p:nvPr>
        </p:nvSpPr>
        <p:spPr/>
        <p:txBody>
          <a:bodyPr/>
          <a:lstStyle/>
          <a:p>
            <a:fld id="{95FFFA13-02D8-F943-A329-486E3B4095A7}" type="slidenum">
              <a:rPr lang="en-US" smtClean="0"/>
              <a:t>9</a:t>
            </a:fld>
            <a:endParaRPr lang="en-US"/>
          </a:p>
        </p:txBody>
      </p:sp>
    </p:spTree>
    <p:extLst>
      <p:ext uri="{BB962C8B-B14F-4D97-AF65-F5344CB8AC3E}">
        <p14:creationId xmlns:p14="http://schemas.microsoft.com/office/powerpoint/2010/main" val="4230141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E0DAB1-500D-F447-9810-50352E0E9020}"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9C6E-1E06-784C-B70B-022D5D6ADD9E}" type="slidenum">
              <a:rPr lang="en-US" smtClean="0"/>
              <a:t>‹#›</a:t>
            </a:fld>
            <a:endParaRPr lang="en-US"/>
          </a:p>
        </p:txBody>
      </p:sp>
    </p:spTree>
    <p:extLst>
      <p:ext uri="{BB962C8B-B14F-4D97-AF65-F5344CB8AC3E}">
        <p14:creationId xmlns:p14="http://schemas.microsoft.com/office/powerpoint/2010/main" val="3336208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E0DAB1-500D-F447-9810-50352E0E9020}"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9C6E-1E06-784C-B70B-022D5D6ADD9E}" type="slidenum">
              <a:rPr lang="en-US" smtClean="0"/>
              <a:t>‹#›</a:t>
            </a:fld>
            <a:endParaRPr lang="en-US"/>
          </a:p>
        </p:txBody>
      </p:sp>
    </p:spTree>
    <p:extLst>
      <p:ext uri="{BB962C8B-B14F-4D97-AF65-F5344CB8AC3E}">
        <p14:creationId xmlns:p14="http://schemas.microsoft.com/office/powerpoint/2010/main" val="1407448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E0DAB1-500D-F447-9810-50352E0E9020}"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9C6E-1E06-784C-B70B-022D5D6ADD9E}" type="slidenum">
              <a:rPr lang="en-US" smtClean="0"/>
              <a:t>‹#›</a:t>
            </a:fld>
            <a:endParaRPr lang="en-US"/>
          </a:p>
        </p:txBody>
      </p:sp>
    </p:spTree>
    <p:extLst>
      <p:ext uri="{BB962C8B-B14F-4D97-AF65-F5344CB8AC3E}">
        <p14:creationId xmlns:p14="http://schemas.microsoft.com/office/powerpoint/2010/main" val="3533611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E0DAB1-500D-F447-9810-50352E0E9020}"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9C6E-1E06-784C-B70B-022D5D6ADD9E}" type="slidenum">
              <a:rPr lang="en-US" smtClean="0"/>
              <a:t>‹#›</a:t>
            </a:fld>
            <a:endParaRPr lang="en-US"/>
          </a:p>
        </p:txBody>
      </p:sp>
    </p:spTree>
    <p:extLst>
      <p:ext uri="{BB962C8B-B14F-4D97-AF65-F5344CB8AC3E}">
        <p14:creationId xmlns:p14="http://schemas.microsoft.com/office/powerpoint/2010/main" val="118512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E0DAB1-500D-F447-9810-50352E0E9020}"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9C6E-1E06-784C-B70B-022D5D6ADD9E}" type="slidenum">
              <a:rPr lang="en-US" smtClean="0"/>
              <a:t>‹#›</a:t>
            </a:fld>
            <a:endParaRPr lang="en-US"/>
          </a:p>
        </p:txBody>
      </p:sp>
    </p:spTree>
    <p:extLst>
      <p:ext uri="{BB962C8B-B14F-4D97-AF65-F5344CB8AC3E}">
        <p14:creationId xmlns:p14="http://schemas.microsoft.com/office/powerpoint/2010/main" val="128261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E0DAB1-500D-F447-9810-50352E0E9020}" type="datetimeFigureOut">
              <a:rPr lang="en-US" smtClean="0"/>
              <a:t>9/12/19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9C6E-1E06-784C-B70B-022D5D6ADD9E}" type="slidenum">
              <a:rPr lang="en-US" smtClean="0"/>
              <a:t>‹#›</a:t>
            </a:fld>
            <a:endParaRPr lang="en-US"/>
          </a:p>
        </p:txBody>
      </p:sp>
    </p:spTree>
    <p:extLst>
      <p:ext uri="{BB962C8B-B14F-4D97-AF65-F5344CB8AC3E}">
        <p14:creationId xmlns:p14="http://schemas.microsoft.com/office/powerpoint/2010/main" val="2886894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E0DAB1-500D-F447-9810-50352E0E9020}" type="datetimeFigureOut">
              <a:rPr lang="en-US" smtClean="0"/>
              <a:t>9/12/19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8E9C6E-1E06-784C-B70B-022D5D6ADD9E}" type="slidenum">
              <a:rPr lang="en-US" smtClean="0"/>
              <a:t>‹#›</a:t>
            </a:fld>
            <a:endParaRPr lang="en-US"/>
          </a:p>
        </p:txBody>
      </p:sp>
    </p:spTree>
    <p:extLst>
      <p:ext uri="{BB962C8B-B14F-4D97-AF65-F5344CB8AC3E}">
        <p14:creationId xmlns:p14="http://schemas.microsoft.com/office/powerpoint/2010/main" val="3737157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E0DAB1-500D-F447-9810-50352E0E9020}" type="datetimeFigureOut">
              <a:rPr lang="en-US" smtClean="0"/>
              <a:t>9/12/19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E9C6E-1E06-784C-B70B-022D5D6ADD9E}" type="slidenum">
              <a:rPr lang="en-US" smtClean="0"/>
              <a:t>‹#›</a:t>
            </a:fld>
            <a:endParaRPr lang="en-US"/>
          </a:p>
        </p:txBody>
      </p:sp>
    </p:spTree>
    <p:extLst>
      <p:ext uri="{BB962C8B-B14F-4D97-AF65-F5344CB8AC3E}">
        <p14:creationId xmlns:p14="http://schemas.microsoft.com/office/powerpoint/2010/main" val="10280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E0DAB1-500D-F447-9810-50352E0E9020}" type="datetimeFigureOut">
              <a:rPr lang="en-US" smtClean="0"/>
              <a:t>9/12/19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E9C6E-1E06-784C-B70B-022D5D6ADD9E}" type="slidenum">
              <a:rPr lang="en-US" smtClean="0"/>
              <a:t>‹#›</a:t>
            </a:fld>
            <a:endParaRPr lang="en-US"/>
          </a:p>
        </p:txBody>
      </p:sp>
    </p:spTree>
    <p:extLst>
      <p:ext uri="{BB962C8B-B14F-4D97-AF65-F5344CB8AC3E}">
        <p14:creationId xmlns:p14="http://schemas.microsoft.com/office/powerpoint/2010/main" val="2276277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E0DAB1-500D-F447-9810-50352E0E9020}" type="datetimeFigureOut">
              <a:rPr lang="en-US" smtClean="0"/>
              <a:t>9/12/19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9C6E-1E06-784C-B70B-022D5D6ADD9E}" type="slidenum">
              <a:rPr lang="en-US" smtClean="0"/>
              <a:t>‹#›</a:t>
            </a:fld>
            <a:endParaRPr lang="en-US"/>
          </a:p>
        </p:txBody>
      </p:sp>
    </p:spTree>
    <p:extLst>
      <p:ext uri="{BB962C8B-B14F-4D97-AF65-F5344CB8AC3E}">
        <p14:creationId xmlns:p14="http://schemas.microsoft.com/office/powerpoint/2010/main" val="2002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E0DAB1-500D-F447-9810-50352E0E9020}" type="datetimeFigureOut">
              <a:rPr lang="en-US" smtClean="0"/>
              <a:t>9/12/19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9C6E-1E06-784C-B70B-022D5D6ADD9E}" type="slidenum">
              <a:rPr lang="en-US" smtClean="0"/>
              <a:t>‹#›</a:t>
            </a:fld>
            <a:endParaRPr lang="en-US"/>
          </a:p>
        </p:txBody>
      </p:sp>
    </p:spTree>
    <p:extLst>
      <p:ext uri="{BB962C8B-B14F-4D97-AF65-F5344CB8AC3E}">
        <p14:creationId xmlns:p14="http://schemas.microsoft.com/office/powerpoint/2010/main" val="3672981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l="-8000" r="-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0DAB1-500D-F447-9810-50352E0E9020}" type="datetimeFigureOut">
              <a:rPr lang="en-US" smtClean="0"/>
              <a:t>9/12/19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E9C6E-1E06-784C-B70B-022D5D6ADD9E}" type="slidenum">
              <a:rPr lang="en-US" smtClean="0"/>
              <a:t>‹#›</a:t>
            </a:fld>
            <a:endParaRPr lang="en-US"/>
          </a:p>
        </p:txBody>
      </p:sp>
    </p:spTree>
    <p:extLst>
      <p:ext uri="{BB962C8B-B14F-4D97-AF65-F5344CB8AC3E}">
        <p14:creationId xmlns:p14="http://schemas.microsoft.com/office/powerpoint/2010/main" val="3474820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8.png"/><Relationship Id="rId10" Type="http://schemas.openxmlformats.org/officeDocument/2006/relationships/image" Target="../media/image32.png"/><Relationship Id="rId4" Type="http://schemas.openxmlformats.org/officeDocument/2006/relationships/image" Target="../media/image7.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6.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73533-7117-2241-85B1-12584206A616}"/>
              </a:ext>
            </a:extLst>
          </p:cNvPr>
          <p:cNvSpPr>
            <a:spLocks noGrp="1"/>
          </p:cNvSpPr>
          <p:nvPr>
            <p:ph type="ctrTitle"/>
          </p:nvPr>
        </p:nvSpPr>
        <p:spPr>
          <a:xfrm>
            <a:off x="1001486" y="1580726"/>
            <a:ext cx="10128068" cy="1604781"/>
          </a:xfrm>
          <a:solidFill>
            <a:schemeClr val="bg1">
              <a:alpha val="54000"/>
            </a:schemeClr>
          </a:solidFill>
          <a:ln>
            <a:solidFill>
              <a:schemeClr val="tx1"/>
            </a:solidFill>
          </a:ln>
        </p:spPr>
        <p:txBody>
          <a:bodyPr>
            <a:normAutofit/>
          </a:bodyPr>
          <a:lstStyle/>
          <a:p>
            <a:r>
              <a:rPr lang="en-US" sz="5300" b="1" dirty="0"/>
              <a:t>LI Detector: Measuring Small Fitness Effects in High Throughput</a:t>
            </a:r>
          </a:p>
        </p:txBody>
      </p:sp>
      <p:sp>
        <p:nvSpPr>
          <p:cNvPr id="3" name="Subtitle 2">
            <a:extLst>
              <a:ext uri="{FF2B5EF4-FFF2-40B4-BE49-F238E27FC236}">
                <a16:creationId xmlns:a16="http://schemas.microsoft.com/office/drawing/2014/main" id="{4E83D965-94A7-2242-907E-34E00EE7A5F2}"/>
              </a:ext>
            </a:extLst>
          </p:cNvPr>
          <p:cNvSpPr>
            <a:spLocks noGrp="1"/>
          </p:cNvSpPr>
          <p:nvPr>
            <p:ph type="subTitle" idx="1"/>
          </p:nvPr>
        </p:nvSpPr>
        <p:spPr>
          <a:xfrm>
            <a:off x="1524000" y="3296860"/>
            <a:ext cx="9144000" cy="2306637"/>
          </a:xfrm>
        </p:spPr>
        <p:txBody>
          <a:bodyPr>
            <a:normAutofit fontScale="92500" lnSpcReduction="20000"/>
          </a:bodyPr>
          <a:lstStyle/>
          <a:p>
            <a:r>
              <a:rPr lang="en-US" dirty="0"/>
              <a:t>Saurin Parikh</a:t>
            </a:r>
          </a:p>
          <a:p>
            <a:r>
              <a:rPr lang="en-US" dirty="0"/>
              <a:t>Integrative Systems Biology Program</a:t>
            </a:r>
          </a:p>
          <a:p>
            <a:r>
              <a:rPr lang="en-US" dirty="0"/>
              <a:t>PI: Anne-</a:t>
            </a:r>
            <a:r>
              <a:rPr lang="en-US" dirty="0" err="1"/>
              <a:t>Ruxandra</a:t>
            </a:r>
            <a:r>
              <a:rPr lang="en-US" dirty="0"/>
              <a:t> Carvunis</a:t>
            </a:r>
          </a:p>
          <a:p>
            <a:r>
              <a:rPr lang="en-US" dirty="0"/>
              <a:t>Department of Computational and Systems Biology</a:t>
            </a:r>
          </a:p>
          <a:p>
            <a:r>
              <a:rPr lang="en-US" dirty="0"/>
              <a:t>Pittsburgh Center for Evolutionary Biology and Medicine</a:t>
            </a:r>
          </a:p>
          <a:p>
            <a:r>
              <a:rPr lang="en-US" dirty="0"/>
              <a:t>University of Pittsburgh School of Medicine</a:t>
            </a:r>
          </a:p>
        </p:txBody>
      </p:sp>
      <p:pic>
        <p:nvPicPr>
          <p:cNvPr id="4" name="Picture 3">
            <a:extLst>
              <a:ext uri="{FF2B5EF4-FFF2-40B4-BE49-F238E27FC236}">
                <a16:creationId xmlns:a16="http://schemas.microsoft.com/office/drawing/2014/main" id="{556A75A7-6888-4241-8E5C-B320F05776B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4901"/>
          <a:stretch/>
        </p:blipFill>
        <p:spPr>
          <a:xfrm>
            <a:off x="6211724" y="690735"/>
            <a:ext cx="4180529" cy="665359"/>
          </a:xfrm>
          <a:prstGeom prst="rect">
            <a:avLst/>
          </a:prstGeom>
        </p:spPr>
      </p:pic>
      <p:pic>
        <p:nvPicPr>
          <p:cNvPr id="5" name="Picture 4">
            <a:extLst>
              <a:ext uri="{FF2B5EF4-FFF2-40B4-BE49-F238E27FC236}">
                <a16:creationId xmlns:a16="http://schemas.microsoft.com/office/drawing/2014/main" id="{A98AC735-356E-1644-8051-F0888399B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747" y="571275"/>
            <a:ext cx="2820009" cy="880682"/>
          </a:xfrm>
          <a:prstGeom prst="rect">
            <a:avLst/>
          </a:prstGeom>
        </p:spPr>
      </p:pic>
      <p:pic>
        <p:nvPicPr>
          <p:cNvPr id="6" name="Picture 5">
            <a:extLst>
              <a:ext uri="{FF2B5EF4-FFF2-40B4-BE49-F238E27FC236}">
                <a16:creationId xmlns:a16="http://schemas.microsoft.com/office/drawing/2014/main" id="{41C3A456-27F4-5645-83F6-B48ACBD38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3671" y="5270678"/>
            <a:ext cx="1328934" cy="986379"/>
          </a:xfrm>
          <a:prstGeom prst="rect">
            <a:avLst/>
          </a:prstGeom>
        </p:spPr>
      </p:pic>
      <p:pic>
        <p:nvPicPr>
          <p:cNvPr id="7" name="Picture 6">
            <a:extLst>
              <a:ext uri="{FF2B5EF4-FFF2-40B4-BE49-F238E27FC236}">
                <a16:creationId xmlns:a16="http://schemas.microsoft.com/office/drawing/2014/main" id="{5EE5B9F0-9FFA-4A44-B541-F40118DDA9EA}"/>
              </a:ext>
            </a:extLst>
          </p:cNvPr>
          <p:cNvPicPr>
            <a:picLocks noChangeAspect="1"/>
          </p:cNvPicPr>
          <p:nvPr/>
        </p:nvPicPr>
        <p:blipFill>
          <a:blip r:embed="rId6"/>
          <a:stretch>
            <a:fillRect/>
          </a:stretch>
        </p:blipFill>
        <p:spPr>
          <a:xfrm>
            <a:off x="1799747" y="5723558"/>
            <a:ext cx="5871186" cy="451630"/>
          </a:xfrm>
          <a:prstGeom prst="rect">
            <a:avLst/>
          </a:prstGeom>
        </p:spPr>
      </p:pic>
    </p:spTree>
    <p:extLst>
      <p:ext uri="{BB962C8B-B14F-4D97-AF65-F5344CB8AC3E}">
        <p14:creationId xmlns:p14="http://schemas.microsoft.com/office/powerpoint/2010/main" val="228585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35CC-D60C-1344-9C17-1EE2A83E461E}"/>
              </a:ext>
            </a:extLst>
          </p:cNvPr>
          <p:cNvSpPr>
            <a:spLocks noGrp="1"/>
          </p:cNvSpPr>
          <p:nvPr>
            <p:ph type="title"/>
          </p:nvPr>
        </p:nvSpPr>
        <p:spPr>
          <a:xfrm>
            <a:off x="1335740" y="418917"/>
            <a:ext cx="9445663" cy="1325563"/>
          </a:xfrm>
        </p:spPr>
        <p:txBody>
          <a:bodyPr/>
          <a:lstStyle/>
          <a:p>
            <a:pPr algn="ctr"/>
            <a:r>
              <a:rPr lang="en-US" b="1" dirty="0"/>
              <a:t>Correcting for spatial bias ends up ignoring small fitness effects</a:t>
            </a:r>
          </a:p>
        </p:txBody>
      </p:sp>
      <p:grpSp>
        <p:nvGrpSpPr>
          <p:cNvPr id="4" name="Group 3">
            <a:extLst>
              <a:ext uri="{FF2B5EF4-FFF2-40B4-BE49-F238E27FC236}">
                <a16:creationId xmlns:a16="http://schemas.microsoft.com/office/drawing/2014/main" id="{D796A6E6-7797-F742-A385-DCA9797469F4}"/>
              </a:ext>
            </a:extLst>
          </p:cNvPr>
          <p:cNvGrpSpPr>
            <a:grpSpLocks noChangeAspect="1"/>
          </p:cNvGrpSpPr>
          <p:nvPr/>
        </p:nvGrpSpPr>
        <p:grpSpPr>
          <a:xfrm>
            <a:off x="9346019" y="6292818"/>
            <a:ext cx="2663605" cy="400110"/>
            <a:chOff x="32755996" y="31169193"/>
            <a:chExt cx="6675346" cy="1002726"/>
          </a:xfrm>
        </p:grpSpPr>
        <p:pic>
          <p:nvPicPr>
            <p:cNvPr id="5" name="Picture 4">
              <a:extLst>
                <a:ext uri="{FF2B5EF4-FFF2-40B4-BE49-F238E27FC236}">
                  <a16:creationId xmlns:a16="http://schemas.microsoft.com/office/drawing/2014/main" id="{95EE18A0-15AC-724D-8B00-B1B3FC47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6" name="Picture 5">
              <a:extLst>
                <a:ext uri="{FF2B5EF4-FFF2-40B4-BE49-F238E27FC236}">
                  <a16:creationId xmlns:a16="http://schemas.microsoft.com/office/drawing/2014/main" id="{C83A7D4F-A914-BE4F-AFDA-A4C0C6FF3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7" name="Picture 6">
              <a:extLst>
                <a:ext uri="{FF2B5EF4-FFF2-40B4-BE49-F238E27FC236}">
                  <a16:creationId xmlns:a16="http://schemas.microsoft.com/office/drawing/2014/main" id="{E6D05E03-61A6-4443-A5A7-C2B0D1566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8" name="TextBox 7">
              <a:extLst>
                <a:ext uri="{FF2B5EF4-FFF2-40B4-BE49-F238E27FC236}">
                  <a16:creationId xmlns:a16="http://schemas.microsoft.com/office/drawing/2014/main" id="{D85539C5-1102-4F40-8ADF-70B056575825}"/>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sp>
        <p:nvSpPr>
          <p:cNvPr id="14" name="TextBox 13">
            <a:extLst>
              <a:ext uri="{FF2B5EF4-FFF2-40B4-BE49-F238E27FC236}">
                <a16:creationId xmlns:a16="http://schemas.microsoft.com/office/drawing/2014/main" id="{154BF213-324A-0041-936F-47F7EBD21170}"/>
              </a:ext>
            </a:extLst>
          </p:cNvPr>
          <p:cNvSpPr txBox="1"/>
          <p:nvPr/>
        </p:nvSpPr>
        <p:spPr>
          <a:xfrm>
            <a:off x="2067784" y="2444741"/>
            <a:ext cx="7990616" cy="307777"/>
          </a:xfrm>
          <a:prstGeom prst="rect">
            <a:avLst/>
          </a:prstGeom>
          <a:noFill/>
          <a:ln>
            <a:noFill/>
          </a:ln>
        </p:spPr>
        <p:txBody>
          <a:bodyPr wrap="square" rtlCol="0">
            <a:spAutoFit/>
          </a:bodyPr>
          <a:lstStyle/>
          <a:p>
            <a:pPr algn="ctr"/>
            <a:r>
              <a:rPr lang="en-US" sz="1400" dirty="0"/>
              <a:t>Collins et al. 2006, </a:t>
            </a:r>
            <a:r>
              <a:rPr lang="en-US" sz="1400" dirty="0" err="1"/>
              <a:t>Wagih</a:t>
            </a:r>
            <a:r>
              <a:rPr lang="en-US" sz="1400" dirty="0"/>
              <a:t> et al. 2013, Young et al. 2013, Bean et al. 2014, </a:t>
            </a:r>
            <a:r>
              <a:rPr lang="en-US" sz="1400" dirty="0" err="1"/>
              <a:t>Zackrisson</a:t>
            </a:r>
            <a:r>
              <a:rPr lang="en-US" sz="1400" dirty="0"/>
              <a:t> et al. 2016</a:t>
            </a:r>
          </a:p>
        </p:txBody>
      </p:sp>
      <p:sp>
        <p:nvSpPr>
          <p:cNvPr id="15" name="TextBox 14">
            <a:extLst>
              <a:ext uri="{FF2B5EF4-FFF2-40B4-BE49-F238E27FC236}">
                <a16:creationId xmlns:a16="http://schemas.microsoft.com/office/drawing/2014/main" id="{770C1B4F-934D-A049-A455-2F0F04A41560}"/>
              </a:ext>
            </a:extLst>
          </p:cNvPr>
          <p:cNvSpPr txBox="1"/>
          <p:nvPr/>
        </p:nvSpPr>
        <p:spPr>
          <a:xfrm>
            <a:off x="2067784" y="1940799"/>
            <a:ext cx="7990616" cy="523220"/>
          </a:xfrm>
          <a:prstGeom prst="rect">
            <a:avLst/>
          </a:prstGeom>
          <a:noFill/>
          <a:ln>
            <a:noFill/>
          </a:ln>
        </p:spPr>
        <p:txBody>
          <a:bodyPr wrap="square" rtlCol="0">
            <a:spAutoFit/>
          </a:bodyPr>
          <a:lstStyle/>
          <a:p>
            <a:pPr algn="ctr"/>
            <a:r>
              <a:rPr lang="en-US" sz="2800" u="sng" dirty="0"/>
              <a:t>Existing Methods For Spatial Bias Correction</a:t>
            </a:r>
          </a:p>
        </p:txBody>
      </p:sp>
      <p:pic>
        <p:nvPicPr>
          <p:cNvPr id="9" name="Picture 8">
            <a:extLst>
              <a:ext uri="{FF2B5EF4-FFF2-40B4-BE49-F238E27FC236}">
                <a16:creationId xmlns:a16="http://schemas.microsoft.com/office/drawing/2014/main" id="{8BB327B2-ECBB-8C40-A6EB-5DFAA5B1F576}"/>
              </a:ext>
            </a:extLst>
          </p:cNvPr>
          <p:cNvPicPr>
            <a:picLocks noChangeAspect="1"/>
          </p:cNvPicPr>
          <p:nvPr/>
        </p:nvPicPr>
        <p:blipFill>
          <a:blip r:embed="rId6"/>
          <a:stretch>
            <a:fillRect/>
          </a:stretch>
        </p:blipFill>
        <p:spPr>
          <a:xfrm>
            <a:off x="4255378" y="2940247"/>
            <a:ext cx="3681244" cy="977506"/>
          </a:xfrm>
          <a:prstGeom prst="rect">
            <a:avLst/>
          </a:prstGeom>
        </p:spPr>
      </p:pic>
      <p:sp>
        <p:nvSpPr>
          <p:cNvPr id="10" name="TextBox 9">
            <a:extLst>
              <a:ext uri="{FF2B5EF4-FFF2-40B4-BE49-F238E27FC236}">
                <a16:creationId xmlns:a16="http://schemas.microsoft.com/office/drawing/2014/main" id="{9B3443F1-2AE9-1542-8C3B-DB42398B476D}"/>
              </a:ext>
            </a:extLst>
          </p:cNvPr>
          <p:cNvSpPr txBox="1"/>
          <p:nvPr/>
        </p:nvSpPr>
        <p:spPr>
          <a:xfrm>
            <a:off x="2592717" y="3310498"/>
            <a:ext cx="458780" cy="523220"/>
          </a:xfrm>
          <a:prstGeom prst="rect">
            <a:avLst/>
          </a:prstGeom>
          <a:noFill/>
        </p:spPr>
        <p:txBody>
          <a:bodyPr wrap="none" rtlCol="0">
            <a:spAutoFit/>
          </a:bodyPr>
          <a:lstStyle/>
          <a:p>
            <a:r>
              <a:rPr lang="en-US" sz="2800" dirty="0"/>
              <a:t>1.</a:t>
            </a:r>
          </a:p>
        </p:txBody>
      </p:sp>
      <p:sp>
        <p:nvSpPr>
          <p:cNvPr id="20" name="TextBox 19">
            <a:extLst>
              <a:ext uri="{FF2B5EF4-FFF2-40B4-BE49-F238E27FC236}">
                <a16:creationId xmlns:a16="http://schemas.microsoft.com/office/drawing/2014/main" id="{C4916AEC-3754-A04F-ABF7-A9E72B10BFD3}"/>
              </a:ext>
            </a:extLst>
          </p:cNvPr>
          <p:cNvSpPr txBox="1"/>
          <p:nvPr/>
        </p:nvSpPr>
        <p:spPr>
          <a:xfrm>
            <a:off x="2592717" y="4814587"/>
            <a:ext cx="458780" cy="523220"/>
          </a:xfrm>
          <a:prstGeom prst="rect">
            <a:avLst/>
          </a:prstGeom>
          <a:noFill/>
        </p:spPr>
        <p:txBody>
          <a:bodyPr wrap="none" rtlCol="0">
            <a:spAutoFit/>
          </a:bodyPr>
          <a:lstStyle/>
          <a:p>
            <a:r>
              <a:rPr lang="en-US" sz="2800" dirty="0"/>
              <a:t>2.</a:t>
            </a:r>
          </a:p>
        </p:txBody>
      </p:sp>
      <p:pic>
        <p:nvPicPr>
          <p:cNvPr id="13" name="Picture 12">
            <a:extLst>
              <a:ext uri="{FF2B5EF4-FFF2-40B4-BE49-F238E27FC236}">
                <a16:creationId xmlns:a16="http://schemas.microsoft.com/office/drawing/2014/main" id="{6188FFD7-C5BD-BA49-BAAD-A0EF3FBA03F7}"/>
              </a:ext>
            </a:extLst>
          </p:cNvPr>
          <p:cNvPicPr>
            <a:picLocks noChangeAspect="1"/>
          </p:cNvPicPr>
          <p:nvPr/>
        </p:nvPicPr>
        <p:blipFill>
          <a:blip r:embed="rId7"/>
          <a:stretch>
            <a:fillRect/>
          </a:stretch>
        </p:blipFill>
        <p:spPr>
          <a:xfrm>
            <a:off x="3885436" y="4105482"/>
            <a:ext cx="4421127" cy="2464651"/>
          </a:xfrm>
          <a:prstGeom prst="rect">
            <a:avLst/>
          </a:prstGeom>
        </p:spPr>
      </p:pic>
      <p:sp>
        <p:nvSpPr>
          <p:cNvPr id="17" name="TextBox 16">
            <a:extLst>
              <a:ext uri="{FF2B5EF4-FFF2-40B4-BE49-F238E27FC236}">
                <a16:creationId xmlns:a16="http://schemas.microsoft.com/office/drawing/2014/main" id="{BA8FCB3B-8E6F-5448-BB7F-24CAD1F87DEB}"/>
              </a:ext>
            </a:extLst>
          </p:cNvPr>
          <p:cNvSpPr txBox="1"/>
          <p:nvPr/>
        </p:nvSpPr>
        <p:spPr>
          <a:xfrm>
            <a:off x="1878289" y="3310498"/>
            <a:ext cx="615553" cy="1967846"/>
          </a:xfrm>
          <a:prstGeom prst="rect">
            <a:avLst/>
          </a:prstGeom>
          <a:noFill/>
        </p:spPr>
        <p:txBody>
          <a:bodyPr vert="vert270" wrap="none" rtlCol="0">
            <a:spAutoFit/>
          </a:bodyPr>
          <a:lstStyle/>
          <a:p>
            <a:r>
              <a:rPr lang="en-US" sz="2800" u="sng" dirty="0"/>
              <a:t>Assumptions</a:t>
            </a:r>
          </a:p>
        </p:txBody>
      </p:sp>
    </p:spTree>
    <p:extLst>
      <p:ext uri="{BB962C8B-B14F-4D97-AF65-F5344CB8AC3E}">
        <p14:creationId xmlns:p14="http://schemas.microsoft.com/office/powerpoint/2010/main" val="444219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8C1D-474C-544C-AA85-701AA3C5D363}"/>
              </a:ext>
            </a:extLst>
          </p:cNvPr>
          <p:cNvSpPr>
            <a:spLocks noGrp="1"/>
          </p:cNvSpPr>
          <p:nvPr>
            <p:ph type="title"/>
          </p:nvPr>
        </p:nvSpPr>
        <p:spPr>
          <a:xfrm>
            <a:off x="1371600" y="418917"/>
            <a:ext cx="9409803" cy="1325563"/>
          </a:xfrm>
        </p:spPr>
        <p:txBody>
          <a:bodyPr>
            <a:normAutofit/>
          </a:bodyPr>
          <a:lstStyle/>
          <a:p>
            <a:pPr algn="ctr"/>
            <a:r>
              <a:rPr lang="en-US" b="1" dirty="0"/>
              <a:t>LI Detector reveals the truth!</a:t>
            </a:r>
          </a:p>
        </p:txBody>
      </p:sp>
      <p:grpSp>
        <p:nvGrpSpPr>
          <p:cNvPr id="4" name="Group 3">
            <a:extLst>
              <a:ext uri="{FF2B5EF4-FFF2-40B4-BE49-F238E27FC236}">
                <a16:creationId xmlns:a16="http://schemas.microsoft.com/office/drawing/2014/main" id="{30D69465-F1B0-574B-8FD0-40264BB22829}"/>
              </a:ext>
            </a:extLst>
          </p:cNvPr>
          <p:cNvGrpSpPr>
            <a:grpSpLocks noChangeAspect="1"/>
          </p:cNvGrpSpPr>
          <p:nvPr/>
        </p:nvGrpSpPr>
        <p:grpSpPr>
          <a:xfrm>
            <a:off x="9346019" y="6292818"/>
            <a:ext cx="2663605" cy="400110"/>
            <a:chOff x="32755996" y="31169193"/>
            <a:chExt cx="6675346" cy="1002726"/>
          </a:xfrm>
        </p:grpSpPr>
        <p:pic>
          <p:nvPicPr>
            <p:cNvPr id="5" name="Picture 4">
              <a:extLst>
                <a:ext uri="{FF2B5EF4-FFF2-40B4-BE49-F238E27FC236}">
                  <a16:creationId xmlns:a16="http://schemas.microsoft.com/office/drawing/2014/main" id="{DAB33A34-42D7-024B-9BE3-34396A121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6" name="Picture 5">
              <a:extLst>
                <a:ext uri="{FF2B5EF4-FFF2-40B4-BE49-F238E27FC236}">
                  <a16:creationId xmlns:a16="http://schemas.microsoft.com/office/drawing/2014/main" id="{59DC1A66-DAB6-6945-A2D3-85F1E46AF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7" name="Picture 6">
              <a:extLst>
                <a:ext uri="{FF2B5EF4-FFF2-40B4-BE49-F238E27FC236}">
                  <a16:creationId xmlns:a16="http://schemas.microsoft.com/office/drawing/2014/main" id="{4E0276F5-05BE-464B-A5FD-D4226718C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8" name="TextBox 7">
              <a:extLst>
                <a:ext uri="{FF2B5EF4-FFF2-40B4-BE49-F238E27FC236}">
                  <a16:creationId xmlns:a16="http://schemas.microsoft.com/office/drawing/2014/main" id="{3ED75FC2-BDD9-D14D-91FF-4F5F427CD483}"/>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pic>
        <p:nvPicPr>
          <p:cNvPr id="12" name="Picture 11">
            <a:extLst>
              <a:ext uri="{FF2B5EF4-FFF2-40B4-BE49-F238E27FC236}">
                <a16:creationId xmlns:a16="http://schemas.microsoft.com/office/drawing/2014/main" id="{33CCEEE3-9FD6-9743-B42E-90AD86C4094B}"/>
              </a:ext>
            </a:extLst>
          </p:cNvPr>
          <p:cNvPicPr>
            <a:picLocks noChangeAspect="1"/>
          </p:cNvPicPr>
          <p:nvPr/>
        </p:nvPicPr>
        <p:blipFill>
          <a:blip r:embed="rId6"/>
          <a:stretch>
            <a:fillRect/>
          </a:stretch>
        </p:blipFill>
        <p:spPr>
          <a:xfrm>
            <a:off x="2569293" y="1462069"/>
            <a:ext cx="2746193" cy="1568689"/>
          </a:xfrm>
          <a:prstGeom prst="rect">
            <a:avLst/>
          </a:prstGeom>
        </p:spPr>
      </p:pic>
    </p:spTree>
    <p:extLst>
      <p:ext uri="{BB962C8B-B14F-4D97-AF65-F5344CB8AC3E}">
        <p14:creationId xmlns:p14="http://schemas.microsoft.com/office/powerpoint/2010/main" val="990378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8C1D-474C-544C-AA85-701AA3C5D363}"/>
              </a:ext>
            </a:extLst>
          </p:cNvPr>
          <p:cNvSpPr>
            <a:spLocks noGrp="1"/>
          </p:cNvSpPr>
          <p:nvPr>
            <p:ph type="title"/>
          </p:nvPr>
        </p:nvSpPr>
        <p:spPr>
          <a:xfrm>
            <a:off x="1371600" y="418917"/>
            <a:ext cx="9409803" cy="1325563"/>
          </a:xfrm>
        </p:spPr>
        <p:txBody>
          <a:bodyPr>
            <a:normAutofit/>
          </a:bodyPr>
          <a:lstStyle/>
          <a:p>
            <a:pPr algn="ctr"/>
            <a:r>
              <a:rPr lang="en-US" b="1" dirty="0"/>
              <a:t>LI Detector reveals the truth!</a:t>
            </a:r>
          </a:p>
        </p:txBody>
      </p:sp>
      <p:grpSp>
        <p:nvGrpSpPr>
          <p:cNvPr id="4" name="Group 3">
            <a:extLst>
              <a:ext uri="{FF2B5EF4-FFF2-40B4-BE49-F238E27FC236}">
                <a16:creationId xmlns:a16="http://schemas.microsoft.com/office/drawing/2014/main" id="{30D69465-F1B0-574B-8FD0-40264BB22829}"/>
              </a:ext>
            </a:extLst>
          </p:cNvPr>
          <p:cNvGrpSpPr>
            <a:grpSpLocks noChangeAspect="1"/>
          </p:cNvGrpSpPr>
          <p:nvPr/>
        </p:nvGrpSpPr>
        <p:grpSpPr>
          <a:xfrm>
            <a:off x="9346019" y="6292818"/>
            <a:ext cx="2663605" cy="400110"/>
            <a:chOff x="32755996" y="31169193"/>
            <a:chExt cx="6675346" cy="1002726"/>
          </a:xfrm>
        </p:grpSpPr>
        <p:pic>
          <p:nvPicPr>
            <p:cNvPr id="5" name="Picture 4">
              <a:extLst>
                <a:ext uri="{FF2B5EF4-FFF2-40B4-BE49-F238E27FC236}">
                  <a16:creationId xmlns:a16="http://schemas.microsoft.com/office/drawing/2014/main" id="{DAB33A34-42D7-024B-9BE3-34396A121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6" name="Picture 5">
              <a:extLst>
                <a:ext uri="{FF2B5EF4-FFF2-40B4-BE49-F238E27FC236}">
                  <a16:creationId xmlns:a16="http://schemas.microsoft.com/office/drawing/2014/main" id="{59DC1A66-DAB6-6945-A2D3-85F1E46AF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7" name="Picture 6">
              <a:extLst>
                <a:ext uri="{FF2B5EF4-FFF2-40B4-BE49-F238E27FC236}">
                  <a16:creationId xmlns:a16="http://schemas.microsoft.com/office/drawing/2014/main" id="{4E0276F5-05BE-464B-A5FD-D4226718C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8" name="TextBox 7">
              <a:extLst>
                <a:ext uri="{FF2B5EF4-FFF2-40B4-BE49-F238E27FC236}">
                  <a16:creationId xmlns:a16="http://schemas.microsoft.com/office/drawing/2014/main" id="{3ED75FC2-BDD9-D14D-91FF-4F5F427CD483}"/>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pic>
        <p:nvPicPr>
          <p:cNvPr id="12" name="Picture 11">
            <a:extLst>
              <a:ext uri="{FF2B5EF4-FFF2-40B4-BE49-F238E27FC236}">
                <a16:creationId xmlns:a16="http://schemas.microsoft.com/office/drawing/2014/main" id="{33CCEEE3-9FD6-9743-B42E-90AD86C4094B}"/>
              </a:ext>
            </a:extLst>
          </p:cNvPr>
          <p:cNvPicPr>
            <a:picLocks noChangeAspect="1"/>
          </p:cNvPicPr>
          <p:nvPr/>
        </p:nvPicPr>
        <p:blipFill>
          <a:blip r:embed="rId6"/>
          <a:stretch>
            <a:fillRect/>
          </a:stretch>
        </p:blipFill>
        <p:spPr>
          <a:xfrm>
            <a:off x="2569293" y="1462069"/>
            <a:ext cx="2746193" cy="1568689"/>
          </a:xfrm>
          <a:prstGeom prst="rect">
            <a:avLst/>
          </a:prstGeom>
        </p:spPr>
      </p:pic>
      <p:pic>
        <p:nvPicPr>
          <p:cNvPr id="14" name="Picture 13">
            <a:extLst>
              <a:ext uri="{FF2B5EF4-FFF2-40B4-BE49-F238E27FC236}">
                <a16:creationId xmlns:a16="http://schemas.microsoft.com/office/drawing/2014/main" id="{2308A6D8-C8DA-7146-84CC-763338570E31}"/>
              </a:ext>
            </a:extLst>
          </p:cNvPr>
          <p:cNvPicPr>
            <a:picLocks noChangeAspect="1"/>
          </p:cNvPicPr>
          <p:nvPr/>
        </p:nvPicPr>
        <p:blipFill>
          <a:blip r:embed="rId7"/>
          <a:stretch>
            <a:fillRect/>
          </a:stretch>
        </p:blipFill>
        <p:spPr>
          <a:xfrm>
            <a:off x="6638014" y="1663947"/>
            <a:ext cx="2853270" cy="1353161"/>
          </a:xfrm>
          <a:prstGeom prst="rect">
            <a:avLst/>
          </a:prstGeom>
        </p:spPr>
      </p:pic>
    </p:spTree>
    <p:extLst>
      <p:ext uri="{BB962C8B-B14F-4D97-AF65-F5344CB8AC3E}">
        <p14:creationId xmlns:p14="http://schemas.microsoft.com/office/powerpoint/2010/main" val="4248786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8C1D-474C-544C-AA85-701AA3C5D363}"/>
              </a:ext>
            </a:extLst>
          </p:cNvPr>
          <p:cNvSpPr>
            <a:spLocks noGrp="1"/>
          </p:cNvSpPr>
          <p:nvPr>
            <p:ph type="title"/>
          </p:nvPr>
        </p:nvSpPr>
        <p:spPr>
          <a:xfrm>
            <a:off x="1371600" y="418917"/>
            <a:ext cx="9409803" cy="1325563"/>
          </a:xfrm>
        </p:spPr>
        <p:txBody>
          <a:bodyPr>
            <a:normAutofit/>
          </a:bodyPr>
          <a:lstStyle/>
          <a:p>
            <a:pPr algn="ctr"/>
            <a:r>
              <a:rPr lang="en-US" b="1" dirty="0"/>
              <a:t>LI Detector reveals the truth!</a:t>
            </a:r>
          </a:p>
        </p:txBody>
      </p:sp>
      <p:grpSp>
        <p:nvGrpSpPr>
          <p:cNvPr id="4" name="Group 3">
            <a:extLst>
              <a:ext uri="{FF2B5EF4-FFF2-40B4-BE49-F238E27FC236}">
                <a16:creationId xmlns:a16="http://schemas.microsoft.com/office/drawing/2014/main" id="{30D69465-F1B0-574B-8FD0-40264BB22829}"/>
              </a:ext>
            </a:extLst>
          </p:cNvPr>
          <p:cNvGrpSpPr>
            <a:grpSpLocks noChangeAspect="1"/>
          </p:cNvGrpSpPr>
          <p:nvPr/>
        </p:nvGrpSpPr>
        <p:grpSpPr>
          <a:xfrm>
            <a:off x="9346019" y="6292818"/>
            <a:ext cx="2663605" cy="400110"/>
            <a:chOff x="32755996" y="31169193"/>
            <a:chExt cx="6675346" cy="1002726"/>
          </a:xfrm>
        </p:grpSpPr>
        <p:pic>
          <p:nvPicPr>
            <p:cNvPr id="5" name="Picture 4">
              <a:extLst>
                <a:ext uri="{FF2B5EF4-FFF2-40B4-BE49-F238E27FC236}">
                  <a16:creationId xmlns:a16="http://schemas.microsoft.com/office/drawing/2014/main" id="{DAB33A34-42D7-024B-9BE3-34396A121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6" name="Picture 5">
              <a:extLst>
                <a:ext uri="{FF2B5EF4-FFF2-40B4-BE49-F238E27FC236}">
                  <a16:creationId xmlns:a16="http://schemas.microsoft.com/office/drawing/2014/main" id="{59DC1A66-DAB6-6945-A2D3-85F1E46AF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7" name="Picture 6">
              <a:extLst>
                <a:ext uri="{FF2B5EF4-FFF2-40B4-BE49-F238E27FC236}">
                  <a16:creationId xmlns:a16="http://schemas.microsoft.com/office/drawing/2014/main" id="{4E0276F5-05BE-464B-A5FD-D4226718C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8" name="TextBox 7">
              <a:extLst>
                <a:ext uri="{FF2B5EF4-FFF2-40B4-BE49-F238E27FC236}">
                  <a16:creationId xmlns:a16="http://schemas.microsoft.com/office/drawing/2014/main" id="{3ED75FC2-BDD9-D14D-91FF-4F5F427CD483}"/>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pic>
        <p:nvPicPr>
          <p:cNvPr id="12" name="Picture 11">
            <a:extLst>
              <a:ext uri="{FF2B5EF4-FFF2-40B4-BE49-F238E27FC236}">
                <a16:creationId xmlns:a16="http://schemas.microsoft.com/office/drawing/2014/main" id="{33CCEEE3-9FD6-9743-B42E-90AD86C4094B}"/>
              </a:ext>
            </a:extLst>
          </p:cNvPr>
          <p:cNvPicPr>
            <a:picLocks noChangeAspect="1"/>
          </p:cNvPicPr>
          <p:nvPr/>
        </p:nvPicPr>
        <p:blipFill>
          <a:blip r:embed="rId6"/>
          <a:stretch>
            <a:fillRect/>
          </a:stretch>
        </p:blipFill>
        <p:spPr>
          <a:xfrm>
            <a:off x="2569293" y="1462069"/>
            <a:ext cx="2746193" cy="1568689"/>
          </a:xfrm>
          <a:prstGeom prst="rect">
            <a:avLst/>
          </a:prstGeom>
        </p:spPr>
      </p:pic>
      <p:pic>
        <p:nvPicPr>
          <p:cNvPr id="14" name="Picture 13">
            <a:extLst>
              <a:ext uri="{FF2B5EF4-FFF2-40B4-BE49-F238E27FC236}">
                <a16:creationId xmlns:a16="http://schemas.microsoft.com/office/drawing/2014/main" id="{2308A6D8-C8DA-7146-84CC-763338570E31}"/>
              </a:ext>
            </a:extLst>
          </p:cNvPr>
          <p:cNvPicPr>
            <a:picLocks noChangeAspect="1"/>
          </p:cNvPicPr>
          <p:nvPr/>
        </p:nvPicPr>
        <p:blipFill>
          <a:blip r:embed="rId7"/>
          <a:stretch>
            <a:fillRect/>
          </a:stretch>
        </p:blipFill>
        <p:spPr>
          <a:xfrm>
            <a:off x="6638014" y="1663947"/>
            <a:ext cx="2853270" cy="1353161"/>
          </a:xfrm>
          <a:prstGeom prst="rect">
            <a:avLst/>
          </a:prstGeom>
        </p:spPr>
      </p:pic>
      <p:pic>
        <p:nvPicPr>
          <p:cNvPr id="25" name="Picture 24">
            <a:extLst>
              <a:ext uri="{FF2B5EF4-FFF2-40B4-BE49-F238E27FC236}">
                <a16:creationId xmlns:a16="http://schemas.microsoft.com/office/drawing/2014/main" id="{F1E6ECC6-6A9C-054C-B103-E8877F2B4CB7}"/>
              </a:ext>
            </a:extLst>
          </p:cNvPr>
          <p:cNvPicPr>
            <a:picLocks noChangeAspect="1"/>
          </p:cNvPicPr>
          <p:nvPr/>
        </p:nvPicPr>
        <p:blipFill>
          <a:blip r:embed="rId8"/>
          <a:stretch>
            <a:fillRect/>
          </a:stretch>
        </p:blipFill>
        <p:spPr>
          <a:xfrm>
            <a:off x="1765300" y="3390520"/>
            <a:ext cx="8661400" cy="1612900"/>
          </a:xfrm>
          <a:prstGeom prst="rect">
            <a:avLst/>
          </a:prstGeom>
        </p:spPr>
      </p:pic>
    </p:spTree>
    <p:extLst>
      <p:ext uri="{BB962C8B-B14F-4D97-AF65-F5344CB8AC3E}">
        <p14:creationId xmlns:p14="http://schemas.microsoft.com/office/powerpoint/2010/main" val="2036426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8C1D-474C-544C-AA85-701AA3C5D363}"/>
              </a:ext>
            </a:extLst>
          </p:cNvPr>
          <p:cNvSpPr>
            <a:spLocks noGrp="1"/>
          </p:cNvSpPr>
          <p:nvPr>
            <p:ph type="title"/>
          </p:nvPr>
        </p:nvSpPr>
        <p:spPr>
          <a:xfrm>
            <a:off x="1371600" y="418917"/>
            <a:ext cx="9409803" cy="1325563"/>
          </a:xfrm>
        </p:spPr>
        <p:txBody>
          <a:bodyPr>
            <a:normAutofit/>
          </a:bodyPr>
          <a:lstStyle/>
          <a:p>
            <a:pPr algn="ctr"/>
            <a:r>
              <a:rPr lang="en-US" b="1" dirty="0"/>
              <a:t>LI Detector reveals the truth!</a:t>
            </a:r>
          </a:p>
        </p:txBody>
      </p:sp>
      <p:grpSp>
        <p:nvGrpSpPr>
          <p:cNvPr id="4" name="Group 3">
            <a:extLst>
              <a:ext uri="{FF2B5EF4-FFF2-40B4-BE49-F238E27FC236}">
                <a16:creationId xmlns:a16="http://schemas.microsoft.com/office/drawing/2014/main" id="{30D69465-F1B0-574B-8FD0-40264BB22829}"/>
              </a:ext>
            </a:extLst>
          </p:cNvPr>
          <p:cNvGrpSpPr>
            <a:grpSpLocks noChangeAspect="1"/>
          </p:cNvGrpSpPr>
          <p:nvPr/>
        </p:nvGrpSpPr>
        <p:grpSpPr>
          <a:xfrm>
            <a:off x="9346019" y="6292818"/>
            <a:ext cx="2663605" cy="400110"/>
            <a:chOff x="32755996" y="31169193"/>
            <a:chExt cx="6675346" cy="1002726"/>
          </a:xfrm>
        </p:grpSpPr>
        <p:pic>
          <p:nvPicPr>
            <p:cNvPr id="5" name="Picture 4">
              <a:extLst>
                <a:ext uri="{FF2B5EF4-FFF2-40B4-BE49-F238E27FC236}">
                  <a16:creationId xmlns:a16="http://schemas.microsoft.com/office/drawing/2014/main" id="{DAB33A34-42D7-024B-9BE3-34396A121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6" name="Picture 5">
              <a:extLst>
                <a:ext uri="{FF2B5EF4-FFF2-40B4-BE49-F238E27FC236}">
                  <a16:creationId xmlns:a16="http://schemas.microsoft.com/office/drawing/2014/main" id="{59DC1A66-DAB6-6945-A2D3-85F1E46AF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7" name="Picture 6">
              <a:extLst>
                <a:ext uri="{FF2B5EF4-FFF2-40B4-BE49-F238E27FC236}">
                  <a16:creationId xmlns:a16="http://schemas.microsoft.com/office/drawing/2014/main" id="{4E0276F5-05BE-464B-A5FD-D4226718C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8" name="TextBox 7">
              <a:extLst>
                <a:ext uri="{FF2B5EF4-FFF2-40B4-BE49-F238E27FC236}">
                  <a16:creationId xmlns:a16="http://schemas.microsoft.com/office/drawing/2014/main" id="{3ED75FC2-BDD9-D14D-91FF-4F5F427CD483}"/>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pic>
        <p:nvPicPr>
          <p:cNvPr id="12" name="Picture 11">
            <a:extLst>
              <a:ext uri="{FF2B5EF4-FFF2-40B4-BE49-F238E27FC236}">
                <a16:creationId xmlns:a16="http://schemas.microsoft.com/office/drawing/2014/main" id="{33CCEEE3-9FD6-9743-B42E-90AD86C4094B}"/>
              </a:ext>
            </a:extLst>
          </p:cNvPr>
          <p:cNvPicPr>
            <a:picLocks noChangeAspect="1"/>
          </p:cNvPicPr>
          <p:nvPr/>
        </p:nvPicPr>
        <p:blipFill>
          <a:blip r:embed="rId6"/>
          <a:stretch>
            <a:fillRect/>
          </a:stretch>
        </p:blipFill>
        <p:spPr>
          <a:xfrm>
            <a:off x="2569293" y="1462069"/>
            <a:ext cx="2746193" cy="1568689"/>
          </a:xfrm>
          <a:prstGeom prst="rect">
            <a:avLst/>
          </a:prstGeom>
        </p:spPr>
      </p:pic>
      <p:pic>
        <p:nvPicPr>
          <p:cNvPr id="14" name="Picture 13">
            <a:extLst>
              <a:ext uri="{FF2B5EF4-FFF2-40B4-BE49-F238E27FC236}">
                <a16:creationId xmlns:a16="http://schemas.microsoft.com/office/drawing/2014/main" id="{2308A6D8-C8DA-7146-84CC-763338570E31}"/>
              </a:ext>
            </a:extLst>
          </p:cNvPr>
          <p:cNvPicPr>
            <a:picLocks noChangeAspect="1"/>
          </p:cNvPicPr>
          <p:nvPr/>
        </p:nvPicPr>
        <p:blipFill>
          <a:blip r:embed="rId7"/>
          <a:stretch>
            <a:fillRect/>
          </a:stretch>
        </p:blipFill>
        <p:spPr>
          <a:xfrm>
            <a:off x="6638014" y="1663947"/>
            <a:ext cx="2853270" cy="1353161"/>
          </a:xfrm>
          <a:prstGeom prst="rect">
            <a:avLst/>
          </a:prstGeom>
        </p:spPr>
      </p:pic>
      <p:grpSp>
        <p:nvGrpSpPr>
          <p:cNvPr id="40" name="Group 39">
            <a:extLst>
              <a:ext uri="{FF2B5EF4-FFF2-40B4-BE49-F238E27FC236}">
                <a16:creationId xmlns:a16="http://schemas.microsoft.com/office/drawing/2014/main" id="{A6661CCD-A46D-8746-9108-64CBD4EE857F}"/>
              </a:ext>
            </a:extLst>
          </p:cNvPr>
          <p:cNvGrpSpPr/>
          <p:nvPr/>
        </p:nvGrpSpPr>
        <p:grpSpPr>
          <a:xfrm>
            <a:off x="2925761" y="5336284"/>
            <a:ext cx="6701909" cy="1215238"/>
            <a:chOff x="2987907" y="5336284"/>
            <a:chExt cx="6701909" cy="1215238"/>
          </a:xfrm>
        </p:grpSpPr>
        <p:pic>
          <p:nvPicPr>
            <p:cNvPr id="20" name="Picture 19">
              <a:extLst>
                <a:ext uri="{FF2B5EF4-FFF2-40B4-BE49-F238E27FC236}">
                  <a16:creationId xmlns:a16="http://schemas.microsoft.com/office/drawing/2014/main" id="{AFF85370-6F1A-B447-8CB8-0F792ACE7D2F}"/>
                </a:ext>
              </a:extLst>
            </p:cNvPr>
            <p:cNvPicPr>
              <a:picLocks noChangeAspect="1"/>
            </p:cNvPicPr>
            <p:nvPr/>
          </p:nvPicPr>
          <p:blipFill>
            <a:blip r:embed="rId8"/>
            <a:stretch>
              <a:fillRect/>
            </a:stretch>
          </p:blipFill>
          <p:spPr>
            <a:xfrm>
              <a:off x="6348983" y="5336284"/>
              <a:ext cx="3340833" cy="956534"/>
            </a:xfrm>
            <a:prstGeom prst="rect">
              <a:avLst/>
            </a:prstGeom>
          </p:spPr>
        </p:pic>
        <p:grpSp>
          <p:nvGrpSpPr>
            <p:cNvPr id="29" name="Group 28">
              <a:extLst>
                <a:ext uri="{FF2B5EF4-FFF2-40B4-BE49-F238E27FC236}">
                  <a16:creationId xmlns:a16="http://schemas.microsoft.com/office/drawing/2014/main" id="{F0B2FBC1-FC4C-B245-9377-DA89B9EDBBD3}"/>
                </a:ext>
              </a:extLst>
            </p:cNvPr>
            <p:cNvGrpSpPr/>
            <p:nvPr/>
          </p:nvGrpSpPr>
          <p:grpSpPr>
            <a:xfrm>
              <a:off x="2987907" y="5351775"/>
              <a:ext cx="2782867" cy="1199747"/>
              <a:chOff x="2637877" y="5078009"/>
              <a:chExt cx="2782867" cy="1199747"/>
            </a:xfrm>
          </p:grpSpPr>
          <p:grpSp>
            <p:nvGrpSpPr>
              <p:cNvPr id="26" name="Group 25">
                <a:extLst>
                  <a:ext uri="{FF2B5EF4-FFF2-40B4-BE49-F238E27FC236}">
                    <a16:creationId xmlns:a16="http://schemas.microsoft.com/office/drawing/2014/main" id="{55D37F31-B2FD-F844-B0B0-A4EDA1A29FBC}"/>
                  </a:ext>
                </a:extLst>
              </p:cNvPr>
              <p:cNvGrpSpPr/>
              <p:nvPr/>
            </p:nvGrpSpPr>
            <p:grpSpPr>
              <a:xfrm>
                <a:off x="2637877" y="5078009"/>
                <a:ext cx="2782867" cy="713232"/>
                <a:chOff x="2862257" y="5181564"/>
                <a:chExt cx="2782867" cy="713232"/>
              </a:xfrm>
            </p:grpSpPr>
            <p:pic>
              <p:nvPicPr>
                <p:cNvPr id="18" name="Picture 17">
                  <a:extLst>
                    <a:ext uri="{FF2B5EF4-FFF2-40B4-BE49-F238E27FC236}">
                      <a16:creationId xmlns:a16="http://schemas.microsoft.com/office/drawing/2014/main" id="{4E3D6319-2C9C-A74F-863A-EFBDC71FD28B}"/>
                    </a:ext>
                  </a:extLst>
                </p:cNvPr>
                <p:cNvPicPr>
                  <a:picLocks noChangeAspect="1"/>
                </p:cNvPicPr>
                <p:nvPr/>
              </p:nvPicPr>
              <p:blipFill>
                <a:blip r:embed="rId9"/>
                <a:stretch>
                  <a:fillRect/>
                </a:stretch>
              </p:blipFill>
              <p:spPr>
                <a:xfrm>
                  <a:off x="3858036" y="5192972"/>
                  <a:ext cx="756038" cy="694944"/>
                </a:xfrm>
                <a:prstGeom prst="rect">
                  <a:avLst/>
                </a:prstGeom>
              </p:spPr>
            </p:pic>
            <p:pic>
              <p:nvPicPr>
                <p:cNvPr id="24" name="Picture 23">
                  <a:extLst>
                    <a:ext uri="{FF2B5EF4-FFF2-40B4-BE49-F238E27FC236}">
                      <a16:creationId xmlns:a16="http://schemas.microsoft.com/office/drawing/2014/main" id="{F25700C7-4ADE-CD44-8A30-AF2E3675E4F5}"/>
                    </a:ext>
                  </a:extLst>
                </p:cNvPr>
                <p:cNvPicPr>
                  <a:picLocks noChangeAspect="1"/>
                </p:cNvPicPr>
                <p:nvPr/>
              </p:nvPicPr>
              <p:blipFill>
                <a:blip r:embed="rId9"/>
                <a:stretch>
                  <a:fillRect/>
                </a:stretch>
              </p:blipFill>
              <p:spPr>
                <a:xfrm>
                  <a:off x="4869189" y="5181564"/>
                  <a:ext cx="775935" cy="713232"/>
                </a:xfrm>
                <a:prstGeom prst="rect">
                  <a:avLst/>
                </a:prstGeom>
              </p:spPr>
            </p:pic>
            <p:pic>
              <p:nvPicPr>
                <p:cNvPr id="25" name="Picture 24">
                  <a:extLst>
                    <a:ext uri="{FF2B5EF4-FFF2-40B4-BE49-F238E27FC236}">
                      <a16:creationId xmlns:a16="http://schemas.microsoft.com/office/drawing/2014/main" id="{9C114D1A-6A6E-4A4F-B8C1-50CF5F31B408}"/>
                    </a:ext>
                  </a:extLst>
                </p:cNvPr>
                <p:cNvPicPr>
                  <a:picLocks noChangeAspect="1"/>
                </p:cNvPicPr>
                <p:nvPr/>
              </p:nvPicPr>
              <p:blipFill>
                <a:blip r:embed="rId9"/>
                <a:stretch>
                  <a:fillRect/>
                </a:stretch>
              </p:blipFill>
              <p:spPr>
                <a:xfrm>
                  <a:off x="2862257" y="5192972"/>
                  <a:ext cx="740664" cy="680813"/>
                </a:xfrm>
                <a:prstGeom prst="rect">
                  <a:avLst/>
                </a:prstGeom>
              </p:spPr>
            </p:pic>
          </p:grpSp>
          <p:pic>
            <p:nvPicPr>
              <p:cNvPr id="28" name="Picture 27">
                <a:extLst>
                  <a:ext uri="{FF2B5EF4-FFF2-40B4-BE49-F238E27FC236}">
                    <a16:creationId xmlns:a16="http://schemas.microsoft.com/office/drawing/2014/main" id="{BACD1731-A5BD-F145-8457-54D5F94DC99E}"/>
                  </a:ext>
                </a:extLst>
              </p:cNvPr>
              <p:cNvPicPr>
                <a:picLocks noChangeAspect="1"/>
              </p:cNvPicPr>
              <p:nvPr/>
            </p:nvPicPr>
            <p:blipFill>
              <a:blip r:embed="rId10"/>
              <a:stretch>
                <a:fillRect/>
              </a:stretch>
            </p:blipFill>
            <p:spPr>
              <a:xfrm>
                <a:off x="3007057" y="5867503"/>
                <a:ext cx="2104011" cy="410253"/>
              </a:xfrm>
              <a:prstGeom prst="rect">
                <a:avLst/>
              </a:prstGeom>
            </p:spPr>
          </p:pic>
        </p:grpSp>
      </p:grpSp>
      <p:pic>
        <p:nvPicPr>
          <p:cNvPr id="41" name="Picture 40">
            <a:extLst>
              <a:ext uri="{FF2B5EF4-FFF2-40B4-BE49-F238E27FC236}">
                <a16:creationId xmlns:a16="http://schemas.microsoft.com/office/drawing/2014/main" id="{9A55304C-FDD6-2342-9391-22446DB52175}"/>
              </a:ext>
            </a:extLst>
          </p:cNvPr>
          <p:cNvPicPr>
            <a:picLocks noChangeAspect="1"/>
          </p:cNvPicPr>
          <p:nvPr/>
        </p:nvPicPr>
        <p:blipFill>
          <a:blip r:embed="rId11"/>
          <a:stretch>
            <a:fillRect/>
          </a:stretch>
        </p:blipFill>
        <p:spPr>
          <a:xfrm>
            <a:off x="1765300" y="3390520"/>
            <a:ext cx="8661400" cy="1612900"/>
          </a:xfrm>
          <a:prstGeom prst="rect">
            <a:avLst/>
          </a:prstGeom>
        </p:spPr>
      </p:pic>
    </p:spTree>
    <p:extLst>
      <p:ext uri="{BB962C8B-B14F-4D97-AF65-F5344CB8AC3E}">
        <p14:creationId xmlns:p14="http://schemas.microsoft.com/office/powerpoint/2010/main" val="497215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B1E0-2453-9947-A24F-3788D6A64C53}"/>
              </a:ext>
            </a:extLst>
          </p:cNvPr>
          <p:cNvSpPr>
            <a:spLocks noGrp="1"/>
          </p:cNvSpPr>
          <p:nvPr>
            <p:ph type="title"/>
          </p:nvPr>
        </p:nvSpPr>
        <p:spPr>
          <a:xfrm>
            <a:off x="1362634" y="418917"/>
            <a:ext cx="9418769" cy="1325563"/>
          </a:xfrm>
        </p:spPr>
        <p:txBody>
          <a:bodyPr/>
          <a:lstStyle/>
          <a:p>
            <a:pPr algn="ctr"/>
            <a:r>
              <a:rPr lang="en-US" b="1" dirty="0"/>
              <a:t>LI Detector can expand the use of CBHTS</a:t>
            </a:r>
          </a:p>
        </p:txBody>
      </p:sp>
      <p:sp>
        <p:nvSpPr>
          <p:cNvPr id="3" name="Content Placeholder 2">
            <a:extLst>
              <a:ext uri="{FF2B5EF4-FFF2-40B4-BE49-F238E27FC236}">
                <a16:creationId xmlns:a16="http://schemas.microsoft.com/office/drawing/2014/main" id="{14F8B4A3-3A15-0B4F-8006-BF2A1B2CE332}"/>
              </a:ext>
            </a:extLst>
          </p:cNvPr>
          <p:cNvSpPr>
            <a:spLocks noGrp="1"/>
          </p:cNvSpPr>
          <p:nvPr>
            <p:ph idx="1"/>
          </p:nvPr>
        </p:nvSpPr>
        <p:spPr>
          <a:xfrm>
            <a:off x="1362634" y="2026023"/>
            <a:ext cx="9418769" cy="4150939"/>
          </a:xfrm>
        </p:spPr>
        <p:txBody>
          <a:bodyPr>
            <a:normAutofit/>
          </a:bodyPr>
          <a:lstStyle/>
          <a:p>
            <a:pPr marL="514350" indent="-514350">
              <a:buFont typeface="+mj-lt"/>
              <a:buAutoNum type="arabicPeriod"/>
            </a:pPr>
            <a:r>
              <a:rPr lang="en-US" sz="3200" dirty="0"/>
              <a:t>Relative fitness makes across plates comparisons more accurate</a:t>
            </a:r>
          </a:p>
          <a:p>
            <a:pPr marL="514350" indent="-514350">
              <a:buFont typeface="+mj-lt"/>
              <a:buAutoNum type="arabicPeriod"/>
            </a:pPr>
            <a:r>
              <a:rPr lang="en-US" sz="3200" dirty="0"/>
              <a:t>No limits on the number of mutants in a screen</a:t>
            </a:r>
          </a:p>
          <a:p>
            <a:pPr marL="514350" indent="-514350">
              <a:buFont typeface="+mj-lt"/>
              <a:buAutoNum type="arabicPeriod"/>
            </a:pPr>
            <a:r>
              <a:rPr lang="en-US" sz="3200" dirty="0"/>
              <a:t>Specifically designed to detect both adaptive and deleterious fitness</a:t>
            </a:r>
          </a:p>
        </p:txBody>
      </p:sp>
      <p:grpSp>
        <p:nvGrpSpPr>
          <p:cNvPr id="23" name="Group 22">
            <a:extLst>
              <a:ext uri="{FF2B5EF4-FFF2-40B4-BE49-F238E27FC236}">
                <a16:creationId xmlns:a16="http://schemas.microsoft.com/office/drawing/2014/main" id="{4A9B1695-A197-D449-A9B7-85025B8542F9}"/>
              </a:ext>
            </a:extLst>
          </p:cNvPr>
          <p:cNvGrpSpPr>
            <a:grpSpLocks noChangeAspect="1"/>
          </p:cNvGrpSpPr>
          <p:nvPr/>
        </p:nvGrpSpPr>
        <p:grpSpPr>
          <a:xfrm>
            <a:off x="9346019" y="6292818"/>
            <a:ext cx="2663605" cy="400110"/>
            <a:chOff x="32755996" y="31169193"/>
            <a:chExt cx="6675346" cy="1002726"/>
          </a:xfrm>
        </p:grpSpPr>
        <p:pic>
          <p:nvPicPr>
            <p:cNvPr id="24" name="Picture 23">
              <a:extLst>
                <a:ext uri="{FF2B5EF4-FFF2-40B4-BE49-F238E27FC236}">
                  <a16:creationId xmlns:a16="http://schemas.microsoft.com/office/drawing/2014/main" id="{C1276A5B-F728-6D4A-BB14-4B23C5C63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25" name="Picture 24">
              <a:extLst>
                <a:ext uri="{FF2B5EF4-FFF2-40B4-BE49-F238E27FC236}">
                  <a16:creationId xmlns:a16="http://schemas.microsoft.com/office/drawing/2014/main" id="{0D144800-3839-D440-889F-A8A61A7D9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26" name="Picture 25">
              <a:extLst>
                <a:ext uri="{FF2B5EF4-FFF2-40B4-BE49-F238E27FC236}">
                  <a16:creationId xmlns:a16="http://schemas.microsoft.com/office/drawing/2014/main" id="{8A236690-8612-1A49-8386-4DF0AB42BD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27" name="TextBox 26">
              <a:extLst>
                <a:ext uri="{FF2B5EF4-FFF2-40B4-BE49-F238E27FC236}">
                  <a16:creationId xmlns:a16="http://schemas.microsoft.com/office/drawing/2014/main" id="{C07B36A9-B231-AE4B-AB9F-4E57CF1B72DD}"/>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spTree>
    <p:extLst>
      <p:ext uri="{BB962C8B-B14F-4D97-AF65-F5344CB8AC3E}">
        <p14:creationId xmlns:p14="http://schemas.microsoft.com/office/powerpoint/2010/main" val="3740513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B1E0-2453-9947-A24F-3788D6A64C53}"/>
              </a:ext>
            </a:extLst>
          </p:cNvPr>
          <p:cNvSpPr>
            <a:spLocks noGrp="1"/>
          </p:cNvSpPr>
          <p:nvPr>
            <p:ph type="title"/>
          </p:nvPr>
        </p:nvSpPr>
        <p:spPr>
          <a:xfrm>
            <a:off x="1362634" y="418917"/>
            <a:ext cx="9418769" cy="1325563"/>
          </a:xfrm>
        </p:spPr>
        <p:txBody>
          <a:bodyPr/>
          <a:lstStyle/>
          <a:p>
            <a:pPr algn="ctr"/>
            <a:r>
              <a:rPr lang="en-US" b="1" dirty="0"/>
              <a:t>LI Detector can expand the use of CBHTS</a:t>
            </a:r>
          </a:p>
        </p:txBody>
      </p:sp>
      <p:sp>
        <p:nvSpPr>
          <p:cNvPr id="3" name="Content Placeholder 2">
            <a:extLst>
              <a:ext uri="{FF2B5EF4-FFF2-40B4-BE49-F238E27FC236}">
                <a16:creationId xmlns:a16="http://schemas.microsoft.com/office/drawing/2014/main" id="{14F8B4A3-3A15-0B4F-8006-BF2A1B2CE332}"/>
              </a:ext>
            </a:extLst>
          </p:cNvPr>
          <p:cNvSpPr>
            <a:spLocks noGrp="1"/>
          </p:cNvSpPr>
          <p:nvPr>
            <p:ph idx="1"/>
          </p:nvPr>
        </p:nvSpPr>
        <p:spPr>
          <a:xfrm>
            <a:off x="1362634" y="2026023"/>
            <a:ext cx="9418769" cy="4150939"/>
          </a:xfrm>
        </p:spPr>
        <p:txBody>
          <a:bodyPr>
            <a:normAutofit/>
          </a:bodyPr>
          <a:lstStyle/>
          <a:p>
            <a:pPr marL="514350" indent="-514350">
              <a:buFont typeface="+mj-lt"/>
              <a:buAutoNum type="arabicPeriod"/>
            </a:pPr>
            <a:r>
              <a:rPr lang="en-US" sz="3200" dirty="0"/>
              <a:t>Relative fitness makes across plates comparisons more accurate</a:t>
            </a:r>
          </a:p>
          <a:p>
            <a:pPr marL="514350" indent="-514350">
              <a:buFont typeface="+mj-lt"/>
              <a:buAutoNum type="arabicPeriod"/>
            </a:pPr>
            <a:r>
              <a:rPr lang="en-US" sz="3200" dirty="0"/>
              <a:t>No limits on the number of mutants in a screen</a:t>
            </a:r>
          </a:p>
          <a:p>
            <a:pPr marL="514350" indent="-514350">
              <a:buFont typeface="+mj-lt"/>
              <a:buAutoNum type="arabicPeriod"/>
            </a:pPr>
            <a:r>
              <a:rPr lang="en-US" sz="3200" dirty="0"/>
              <a:t>Specifically designed to detect both adaptive and deleterious fitness</a:t>
            </a:r>
          </a:p>
        </p:txBody>
      </p:sp>
      <p:grpSp>
        <p:nvGrpSpPr>
          <p:cNvPr id="23" name="Group 22">
            <a:extLst>
              <a:ext uri="{FF2B5EF4-FFF2-40B4-BE49-F238E27FC236}">
                <a16:creationId xmlns:a16="http://schemas.microsoft.com/office/drawing/2014/main" id="{4A9B1695-A197-D449-A9B7-85025B8542F9}"/>
              </a:ext>
            </a:extLst>
          </p:cNvPr>
          <p:cNvGrpSpPr>
            <a:grpSpLocks noChangeAspect="1"/>
          </p:cNvGrpSpPr>
          <p:nvPr/>
        </p:nvGrpSpPr>
        <p:grpSpPr>
          <a:xfrm>
            <a:off x="9346019" y="6292818"/>
            <a:ext cx="2663605" cy="400110"/>
            <a:chOff x="32755996" y="31169193"/>
            <a:chExt cx="6675346" cy="1002726"/>
          </a:xfrm>
        </p:grpSpPr>
        <p:pic>
          <p:nvPicPr>
            <p:cNvPr id="24" name="Picture 23">
              <a:extLst>
                <a:ext uri="{FF2B5EF4-FFF2-40B4-BE49-F238E27FC236}">
                  <a16:creationId xmlns:a16="http://schemas.microsoft.com/office/drawing/2014/main" id="{C1276A5B-F728-6D4A-BB14-4B23C5C63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25" name="Picture 24">
              <a:extLst>
                <a:ext uri="{FF2B5EF4-FFF2-40B4-BE49-F238E27FC236}">
                  <a16:creationId xmlns:a16="http://schemas.microsoft.com/office/drawing/2014/main" id="{0D144800-3839-D440-889F-A8A61A7D9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26" name="Picture 25">
              <a:extLst>
                <a:ext uri="{FF2B5EF4-FFF2-40B4-BE49-F238E27FC236}">
                  <a16:creationId xmlns:a16="http://schemas.microsoft.com/office/drawing/2014/main" id="{8A236690-8612-1A49-8386-4DF0AB42BD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27" name="TextBox 26">
              <a:extLst>
                <a:ext uri="{FF2B5EF4-FFF2-40B4-BE49-F238E27FC236}">
                  <a16:creationId xmlns:a16="http://schemas.microsoft.com/office/drawing/2014/main" id="{C07B36A9-B231-AE4B-AB9F-4E57CF1B72DD}"/>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sp>
        <p:nvSpPr>
          <p:cNvPr id="4" name="TextBox 3">
            <a:extLst>
              <a:ext uri="{FF2B5EF4-FFF2-40B4-BE49-F238E27FC236}">
                <a16:creationId xmlns:a16="http://schemas.microsoft.com/office/drawing/2014/main" id="{5AB93225-D962-0A4E-8D10-0B0037D5D96D}"/>
              </a:ext>
            </a:extLst>
          </p:cNvPr>
          <p:cNvSpPr txBox="1"/>
          <p:nvPr/>
        </p:nvSpPr>
        <p:spPr>
          <a:xfrm>
            <a:off x="2777591" y="4883773"/>
            <a:ext cx="6636817" cy="584775"/>
          </a:xfrm>
          <a:prstGeom prst="rect">
            <a:avLst/>
          </a:prstGeom>
          <a:solidFill>
            <a:schemeClr val="accent6">
              <a:lumMod val="60000"/>
              <a:lumOff val="40000"/>
            </a:schemeClr>
          </a:solidFill>
          <a:ln w="25400">
            <a:solidFill>
              <a:schemeClr val="accent6">
                <a:lumMod val="50000"/>
              </a:schemeClr>
            </a:solidFill>
          </a:ln>
        </p:spPr>
        <p:txBody>
          <a:bodyPr wrap="none" rtlCol="0">
            <a:spAutoFit/>
          </a:bodyPr>
          <a:lstStyle/>
          <a:p>
            <a:r>
              <a:rPr lang="en-US" sz="3200" dirty="0"/>
              <a:t>Endless possible experimental setups!!</a:t>
            </a:r>
          </a:p>
        </p:txBody>
      </p:sp>
    </p:spTree>
    <p:extLst>
      <p:ext uri="{BB962C8B-B14F-4D97-AF65-F5344CB8AC3E}">
        <p14:creationId xmlns:p14="http://schemas.microsoft.com/office/powerpoint/2010/main" val="205556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1CB11-EDE7-D746-8B28-071ECE0681FC}"/>
              </a:ext>
            </a:extLst>
          </p:cNvPr>
          <p:cNvSpPr>
            <a:spLocks noGrp="1"/>
          </p:cNvSpPr>
          <p:nvPr>
            <p:ph type="title"/>
          </p:nvPr>
        </p:nvSpPr>
        <p:spPr>
          <a:xfrm>
            <a:off x="1676890" y="365127"/>
            <a:ext cx="8661375" cy="1325563"/>
          </a:xfrm>
        </p:spPr>
        <p:txBody>
          <a:bodyPr/>
          <a:lstStyle/>
          <a:p>
            <a:r>
              <a:rPr lang="en-US" b="1" dirty="0"/>
              <a:t>Thank You!</a:t>
            </a:r>
          </a:p>
        </p:txBody>
      </p:sp>
      <p:pic>
        <p:nvPicPr>
          <p:cNvPr id="5" name="Content Placeholder 4">
            <a:extLst>
              <a:ext uri="{FF2B5EF4-FFF2-40B4-BE49-F238E27FC236}">
                <a16:creationId xmlns:a16="http://schemas.microsoft.com/office/drawing/2014/main" id="{B16C8D55-A986-C44C-94C4-CF11F12F464B}"/>
              </a:ext>
            </a:extLst>
          </p:cNvPr>
          <p:cNvPicPr>
            <a:picLocks noGrp="1" noChangeAspect="1"/>
          </p:cNvPicPr>
          <p:nvPr>
            <p:ph idx="1"/>
          </p:nvPr>
        </p:nvPicPr>
        <p:blipFill>
          <a:blip r:embed="rId3"/>
          <a:stretch>
            <a:fillRect/>
          </a:stretch>
        </p:blipFill>
        <p:spPr>
          <a:xfrm>
            <a:off x="5534121" y="1524569"/>
            <a:ext cx="4804144" cy="3603109"/>
          </a:xfrm>
        </p:spPr>
      </p:pic>
      <p:sp>
        <p:nvSpPr>
          <p:cNvPr id="6" name="TextBox 5">
            <a:extLst>
              <a:ext uri="{FF2B5EF4-FFF2-40B4-BE49-F238E27FC236}">
                <a16:creationId xmlns:a16="http://schemas.microsoft.com/office/drawing/2014/main" id="{5241E65B-24DA-3D4F-9BAB-5FD78742C6DC}"/>
              </a:ext>
            </a:extLst>
          </p:cNvPr>
          <p:cNvSpPr txBox="1"/>
          <p:nvPr/>
        </p:nvSpPr>
        <p:spPr>
          <a:xfrm>
            <a:off x="7296913" y="5127678"/>
            <a:ext cx="1278555" cy="369332"/>
          </a:xfrm>
          <a:prstGeom prst="rect">
            <a:avLst/>
          </a:prstGeom>
          <a:noFill/>
        </p:spPr>
        <p:txBody>
          <a:bodyPr wrap="none" rtlCol="0">
            <a:spAutoFit/>
          </a:bodyPr>
          <a:lstStyle/>
          <a:p>
            <a:r>
              <a:rPr lang="en-US" dirty="0"/>
              <a:t>Summer’19</a:t>
            </a:r>
          </a:p>
        </p:txBody>
      </p:sp>
      <p:sp>
        <p:nvSpPr>
          <p:cNvPr id="8" name="TextBox 7">
            <a:extLst>
              <a:ext uri="{FF2B5EF4-FFF2-40B4-BE49-F238E27FC236}">
                <a16:creationId xmlns:a16="http://schemas.microsoft.com/office/drawing/2014/main" id="{464D6D31-7866-194A-B160-6B316A9448E0}"/>
              </a:ext>
            </a:extLst>
          </p:cNvPr>
          <p:cNvSpPr txBox="1"/>
          <p:nvPr/>
        </p:nvSpPr>
        <p:spPr>
          <a:xfrm>
            <a:off x="1694821" y="1690690"/>
            <a:ext cx="3530600" cy="3477875"/>
          </a:xfrm>
          <a:prstGeom prst="rect">
            <a:avLst/>
          </a:prstGeom>
          <a:noFill/>
        </p:spPr>
        <p:txBody>
          <a:bodyPr wrap="square" rtlCol="0">
            <a:spAutoFit/>
          </a:bodyPr>
          <a:lstStyle/>
          <a:p>
            <a:r>
              <a:rPr lang="en-US" sz="2800" u="sng" dirty="0"/>
              <a:t>Carvunis Lab</a:t>
            </a:r>
          </a:p>
          <a:p>
            <a:r>
              <a:rPr lang="en-US" sz="2400" b="1" dirty="0"/>
              <a:t>Anne-</a:t>
            </a:r>
            <a:r>
              <a:rPr lang="en-US" sz="2400" b="1" dirty="0" err="1"/>
              <a:t>Ruxandra</a:t>
            </a:r>
            <a:r>
              <a:rPr lang="en-US" sz="2400" b="1" dirty="0"/>
              <a:t> Carvunis</a:t>
            </a:r>
          </a:p>
          <a:p>
            <a:r>
              <a:rPr lang="en-US" sz="2400" b="1" dirty="0"/>
              <a:t>Nelson Coelho</a:t>
            </a:r>
          </a:p>
          <a:p>
            <a:r>
              <a:rPr lang="en-US" sz="2400" b="1" dirty="0"/>
              <a:t>Aaron </a:t>
            </a:r>
            <a:r>
              <a:rPr lang="en-US" sz="2400" b="1" dirty="0" err="1"/>
              <a:t>Wacholder</a:t>
            </a:r>
            <a:endParaRPr lang="en-US" sz="2400" b="1" dirty="0"/>
          </a:p>
          <a:p>
            <a:r>
              <a:rPr lang="en-US" sz="2400" dirty="0"/>
              <a:t>Branden Van Oss</a:t>
            </a:r>
          </a:p>
          <a:p>
            <a:r>
              <a:rPr lang="en-US" sz="2400" dirty="0"/>
              <a:t>Carly Houghton</a:t>
            </a:r>
          </a:p>
          <a:p>
            <a:r>
              <a:rPr lang="en-US" sz="2400" dirty="0"/>
              <a:t>John </a:t>
            </a:r>
            <a:r>
              <a:rPr lang="en-US" sz="2400" dirty="0" err="1"/>
              <a:t>Iannotta</a:t>
            </a:r>
            <a:endParaRPr lang="en-US" sz="2400" dirty="0"/>
          </a:p>
          <a:p>
            <a:r>
              <a:rPr lang="en-US" sz="2400" dirty="0"/>
              <a:t>Kate McCourt</a:t>
            </a:r>
          </a:p>
          <a:p>
            <a:r>
              <a:rPr lang="en-US" sz="2400" dirty="0"/>
              <a:t>Omer </a:t>
            </a:r>
            <a:r>
              <a:rPr lang="en-US" sz="2400" dirty="0" err="1"/>
              <a:t>Acar</a:t>
            </a:r>
            <a:endParaRPr lang="en-US" sz="2400" dirty="0"/>
          </a:p>
        </p:txBody>
      </p:sp>
      <p:pic>
        <p:nvPicPr>
          <p:cNvPr id="9" name="Picture 8">
            <a:extLst>
              <a:ext uri="{FF2B5EF4-FFF2-40B4-BE49-F238E27FC236}">
                <a16:creationId xmlns:a16="http://schemas.microsoft.com/office/drawing/2014/main" id="{3DA01F75-6608-484B-9B66-DA6967E3A14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32487"/>
          <a:stretch/>
        </p:blipFill>
        <p:spPr>
          <a:xfrm>
            <a:off x="5845925" y="625329"/>
            <a:ext cx="4180529" cy="598150"/>
          </a:xfrm>
          <a:prstGeom prst="rect">
            <a:avLst/>
          </a:prstGeom>
        </p:spPr>
      </p:pic>
      <p:grpSp>
        <p:nvGrpSpPr>
          <p:cNvPr id="10" name="Group 9">
            <a:extLst>
              <a:ext uri="{FF2B5EF4-FFF2-40B4-BE49-F238E27FC236}">
                <a16:creationId xmlns:a16="http://schemas.microsoft.com/office/drawing/2014/main" id="{2C8F48AE-D724-E645-A285-38236D470968}"/>
              </a:ext>
            </a:extLst>
          </p:cNvPr>
          <p:cNvGrpSpPr>
            <a:grpSpLocks noChangeAspect="1"/>
          </p:cNvGrpSpPr>
          <p:nvPr/>
        </p:nvGrpSpPr>
        <p:grpSpPr>
          <a:xfrm>
            <a:off x="6396588" y="5643060"/>
            <a:ext cx="4118521" cy="589611"/>
            <a:chOff x="32755996" y="31169193"/>
            <a:chExt cx="6540641" cy="936362"/>
          </a:xfrm>
        </p:grpSpPr>
        <p:pic>
          <p:nvPicPr>
            <p:cNvPr id="11" name="Picture 10">
              <a:extLst>
                <a:ext uri="{FF2B5EF4-FFF2-40B4-BE49-F238E27FC236}">
                  <a16:creationId xmlns:a16="http://schemas.microsoft.com/office/drawing/2014/main" id="{F1754850-05A8-7545-B97B-CFE99A877D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12" name="Picture 11">
              <a:extLst>
                <a:ext uri="{FF2B5EF4-FFF2-40B4-BE49-F238E27FC236}">
                  <a16:creationId xmlns:a16="http://schemas.microsoft.com/office/drawing/2014/main" id="{EB2BAF02-3916-754B-8107-1612F46C49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13" name="Picture 12">
              <a:extLst>
                <a:ext uri="{FF2B5EF4-FFF2-40B4-BE49-F238E27FC236}">
                  <a16:creationId xmlns:a16="http://schemas.microsoft.com/office/drawing/2014/main" id="{CEF70FBB-EBBD-6E4B-B08F-CABD9DCBCE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14" name="TextBox 13">
              <a:extLst>
                <a:ext uri="{FF2B5EF4-FFF2-40B4-BE49-F238E27FC236}">
                  <a16:creationId xmlns:a16="http://schemas.microsoft.com/office/drawing/2014/main" id="{E6DB3EC2-EA91-994A-9560-EA64887755E8}"/>
                </a:ext>
              </a:extLst>
            </p:cNvPr>
            <p:cNvSpPr txBox="1"/>
            <p:nvPr/>
          </p:nvSpPr>
          <p:spPr>
            <a:xfrm>
              <a:off x="36353257" y="31169193"/>
              <a:ext cx="2943380" cy="928682"/>
            </a:xfrm>
            <a:prstGeom prst="rect">
              <a:avLst/>
            </a:prstGeom>
            <a:noFill/>
          </p:spPr>
          <p:txBody>
            <a:bodyPr wrap="none" rtlCol="0">
              <a:spAutoFit/>
            </a:bodyPr>
            <a:lstStyle/>
            <a:p>
              <a:r>
                <a:rPr lang="en-US" sz="3200" dirty="0">
                  <a:latin typeface="Arial" charset="0"/>
                  <a:ea typeface="Arial" charset="0"/>
                  <a:cs typeface="Arial" charset="0"/>
                </a:rPr>
                <a:t>@saur1n</a:t>
              </a:r>
            </a:p>
          </p:txBody>
        </p:sp>
      </p:grpSp>
      <p:sp>
        <p:nvSpPr>
          <p:cNvPr id="3" name="TextBox 2">
            <a:extLst>
              <a:ext uri="{FF2B5EF4-FFF2-40B4-BE49-F238E27FC236}">
                <a16:creationId xmlns:a16="http://schemas.microsoft.com/office/drawing/2014/main" id="{A314B1D2-C116-2749-AF16-DBF6A7CF4F91}"/>
              </a:ext>
            </a:extLst>
          </p:cNvPr>
          <p:cNvSpPr txBox="1"/>
          <p:nvPr/>
        </p:nvSpPr>
        <p:spPr>
          <a:xfrm>
            <a:off x="1676891" y="5522368"/>
            <a:ext cx="3645119" cy="830997"/>
          </a:xfrm>
          <a:prstGeom prst="rect">
            <a:avLst/>
          </a:prstGeom>
          <a:noFill/>
        </p:spPr>
        <p:txBody>
          <a:bodyPr wrap="square" rtlCol="0">
            <a:spAutoFit/>
          </a:bodyPr>
          <a:lstStyle/>
          <a:p>
            <a:r>
              <a:rPr lang="en-US" sz="1200" dirty="0"/>
              <a:t>This work was supported by: funds provided by the Searle Scholars Program to A-RC; the National Institute of General Medical Sciences of the National Institutes of Health grants R00GM108865 awarded to A-RC.</a:t>
            </a:r>
          </a:p>
        </p:txBody>
      </p:sp>
    </p:spTree>
    <p:extLst>
      <p:ext uri="{BB962C8B-B14F-4D97-AF65-F5344CB8AC3E}">
        <p14:creationId xmlns:p14="http://schemas.microsoft.com/office/powerpoint/2010/main" val="47437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1D43-76A5-FB49-8B50-668A4FA9B551}"/>
              </a:ext>
            </a:extLst>
          </p:cNvPr>
          <p:cNvSpPr>
            <a:spLocks noGrp="1"/>
          </p:cNvSpPr>
          <p:nvPr>
            <p:ph type="title"/>
          </p:nvPr>
        </p:nvSpPr>
        <p:spPr>
          <a:xfrm>
            <a:off x="1362634" y="427882"/>
            <a:ext cx="9418769" cy="1325563"/>
          </a:xfrm>
        </p:spPr>
        <p:txBody>
          <a:bodyPr/>
          <a:lstStyle/>
          <a:p>
            <a:pPr algn="ctr"/>
            <a:r>
              <a:rPr lang="en-US" b="1" dirty="0"/>
              <a:t>Colony-based high-throughput screens (CBHTS)</a:t>
            </a:r>
          </a:p>
        </p:txBody>
      </p:sp>
      <p:grpSp>
        <p:nvGrpSpPr>
          <p:cNvPr id="5" name="Group 4">
            <a:extLst>
              <a:ext uri="{FF2B5EF4-FFF2-40B4-BE49-F238E27FC236}">
                <a16:creationId xmlns:a16="http://schemas.microsoft.com/office/drawing/2014/main" id="{DA255D4A-0618-504F-AE9B-75D3C1D0A960}"/>
              </a:ext>
            </a:extLst>
          </p:cNvPr>
          <p:cNvGrpSpPr>
            <a:grpSpLocks noChangeAspect="1"/>
          </p:cNvGrpSpPr>
          <p:nvPr/>
        </p:nvGrpSpPr>
        <p:grpSpPr>
          <a:xfrm>
            <a:off x="9346019" y="6292818"/>
            <a:ext cx="2663605" cy="400110"/>
            <a:chOff x="32755996" y="31169193"/>
            <a:chExt cx="6675346" cy="1002726"/>
          </a:xfrm>
        </p:grpSpPr>
        <p:pic>
          <p:nvPicPr>
            <p:cNvPr id="6" name="Picture 5">
              <a:extLst>
                <a:ext uri="{FF2B5EF4-FFF2-40B4-BE49-F238E27FC236}">
                  <a16:creationId xmlns:a16="http://schemas.microsoft.com/office/drawing/2014/main" id="{5352505F-6B91-9148-A069-8128E3A38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7" name="Picture 6">
              <a:extLst>
                <a:ext uri="{FF2B5EF4-FFF2-40B4-BE49-F238E27FC236}">
                  <a16:creationId xmlns:a16="http://schemas.microsoft.com/office/drawing/2014/main" id="{0D004C87-B93D-144A-BBE3-BDF1F6D14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8" name="Picture 7">
              <a:extLst>
                <a:ext uri="{FF2B5EF4-FFF2-40B4-BE49-F238E27FC236}">
                  <a16:creationId xmlns:a16="http://schemas.microsoft.com/office/drawing/2014/main" id="{72FC4EA5-6F98-2B43-9E49-713A64D73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11" name="TextBox 10">
              <a:extLst>
                <a:ext uri="{FF2B5EF4-FFF2-40B4-BE49-F238E27FC236}">
                  <a16:creationId xmlns:a16="http://schemas.microsoft.com/office/drawing/2014/main" id="{E1D7EAB9-1786-5441-B041-761C522B2915}"/>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pic>
        <p:nvPicPr>
          <p:cNvPr id="9" name="Picture 8">
            <a:extLst>
              <a:ext uri="{FF2B5EF4-FFF2-40B4-BE49-F238E27FC236}">
                <a16:creationId xmlns:a16="http://schemas.microsoft.com/office/drawing/2014/main" id="{DEECA8B3-15E8-0449-8F93-E7B67F33D4CD}"/>
              </a:ext>
            </a:extLst>
          </p:cNvPr>
          <p:cNvPicPr>
            <a:picLocks noChangeAspect="1"/>
          </p:cNvPicPr>
          <p:nvPr/>
        </p:nvPicPr>
        <p:blipFill rotWithShape="1">
          <a:blip r:embed="rId6"/>
          <a:srcRect r="18831" b="45569"/>
          <a:stretch/>
        </p:blipFill>
        <p:spPr>
          <a:xfrm>
            <a:off x="2021445" y="1812714"/>
            <a:ext cx="6614555" cy="2386753"/>
          </a:xfrm>
          <a:prstGeom prst="rect">
            <a:avLst/>
          </a:prstGeom>
        </p:spPr>
      </p:pic>
    </p:spTree>
    <p:extLst>
      <p:ext uri="{BB962C8B-B14F-4D97-AF65-F5344CB8AC3E}">
        <p14:creationId xmlns:p14="http://schemas.microsoft.com/office/powerpoint/2010/main" val="310364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1D43-76A5-FB49-8B50-668A4FA9B551}"/>
              </a:ext>
            </a:extLst>
          </p:cNvPr>
          <p:cNvSpPr>
            <a:spLocks noGrp="1"/>
          </p:cNvSpPr>
          <p:nvPr>
            <p:ph type="title"/>
          </p:nvPr>
        </p:nvSpPr>
        <p:spPr>
          <a:xfrm>
            <a:off x="1362634" y="427882"/>
            <a:ext cx="9418769" cy="1325563"/>
          </a:xfrm>
        </p:spPr>
        <p:txBody>
          <a:bodyPr/>
          <a:lstStyle/>
          <a:p>
            <a:pPr algn="ctr"/>
            <a:r>
              <a:rPr lang="en-US" b="1" dirty="0"/>
              <a:t>Colony-based high-throughput screens (CBHTS)</a:t>
            </a:r>
          </a:p>
        </p:txBody>
      </p:sp>
      <p:grpSp>
        <p:nvGrpSpPr>
          <p:cNvPr id="5" name="Group 4">
            <a:extLst>
              <a:ext uri="{FF2B5EF4-FFF2-40B4-BE49-F238E27FC236}">
                <a16:creationId xmlns:a16="http://schemas.microsoft.com/office/drawing/2014/main" id="{DA255D4A-0618-504F-AE9B-75D3C1D0A960}"/>
              </a:ext>
            </a:extLst>
          </p:cNvPr>
          <p:cNvGrpSpPr>
            <a:grpSpLocks noChangeAspect="1"/>
          </p:cNvGrpSpPr>
          <p:nvPr/>
        </p:nvGrpSpPr>
        <p:grpSpPr>
          <a:xfrm>
            <a:off x="9346019" y="6292818"/>
            <a:ext cx="2663605" cy="400110"/>
            <a:chOff x="32755996" y="31169193"/>
            <a:chExt cx="6675346" cy="1002726"/>
          </a:xfrm>
        </p:grpSpPr>
        <p:pic>
          <p:nvPicPr>
            <p:cNvPr id="6" name="Picture 5">
              <a:extLst>
                <a:ext uri="{FF2B5EF4-FFF2-40B4-BE49-F238E27FC236}">
                  <a16:creationId xmlns:a16="http://schemas.microsoft.com/office/drawing/2014/main" id="{5352505F-6B91-9148-A069-8128E3A38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7" name="Picture 6">
              <a:extLst>
                <a:ext uri="{FF2B5EF4-FFF2-40B4-BE49-F238E27FC236}">
                  <a16:creationId xmlns:a16="http://schemas.microsoft.com/office/drawing/2014/main" id="{0D004C87-B93D-144A-BBE3-BDF1F6D14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8" name="Picture 7">
              <a:extLst>
                <a:ext uri="{FF2B5EF4-FFF2-40B4-BE49-F238E27FC236}">
                  <a16:creationId xmlns:a16="http://schemas.microsoft.com/office/drawing/2014/main" id="{72FC4EA5-6F98-2B43-9E49-713A64D73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11" name="TextBox 10">
              <a:extLst>
                <a:ext uri="{FF2B5EF4-FFF2-40B4-BE49-F238E27FC236}">
                  <a16:creationId xmlns:a16="http://schemas.microsoft.com/office/drawing/2014/main" id="{E1D7EAB9-1786-5441-B041-761C522B2915}"/>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pic>
        <p:nvPicPr>
          <p:cNvPr id="10" name="Picture 9">
            <a:extLst>
              <a:ext uri="{FF2B5EF4-FFF2-40B4-BE49-F238E27FC236}">
                <a16:creationId xmlns:a16="http://schemas.microsoft.com/office/drawing/2014/main" id="{38EAC51D-A4B8-B945-8442-030DF5DEFC06}"/>
              </a:ext>
            </a:extLst>
          </p:cNvPr>
          <p:cNvPicPr>
            <a:picLocks noChangeAspect="1"/>
          </p:cNvPicPr>
          <p:nvPr/>
        </p:nvPicPr>
        <p:blipFill>
          <a:blip r:embed="rId6"/>
          <a:srcRect/>
          <a:stretch/>
        </p:blipFill>
        <p:spPr>
          <a:xfrm>
            <a:off x="2021445" y="1812714"/>
            <a:ext cx="8149110" cy="4384887"/>
          </a:xfrm>
          <a:prstGeom prst="rect">
            <a:avLst/>
          </a:prstGeom>
        </p:spPr>
      </p:pic>
    </p:spTree>
    <p:extLst>
      <p:ext uri="{BB962C8B-B14F-4D97-AF65-F5344CB8AC3E}">
        <p14:creationId xmlns:p14="http://schemas.microsoft.com/office/powerpoint/2010/main" val="2986913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6603-9095-1740-BA38-C0DF295F14CF}"/>
              </a:ext>
            </a:extLst>
          </p:cNvPr>
          <p:cNvSpPr>
            <a:spLocks noGrp="1"/>
          </p:cNvSpPr>
          <p:nvPr>
            <p:ph type="title"/>
          </p:nvPr>
        </p:nvSpPr>
        <p:spPr>
          <a:xfrm>
            <a:off x="1362634" y="365127"/>
            <a:ext cx="9418769" cy="1325563"/>
          </a:xfrm>
        </p:spPr>
        <p:txBody>
          <a:bodyPr/>
          <a:lstStyle/>
          <a:p>
            <a:pPr algn="ctr"/>
            <a:r>
              <a:rPr lang="en-US" b="1" dirty="0"/>
              <a:t>CBHTS have been used to identify…</a:t>
            </a:r>
          </a:p>
        </p:txBody>
      </p:sp>
      <p:grpSp>
        <p:nvGrpSpPr>
          <p:cNvPr id="11" name="Group 10">
            <a:extLst>
              <a:ext uri="{FF2B5EF4-FFF2-40B4-BE49-F238E27FC236}">
                <a16:creationId xmlns:a16="http://schemas.microsoft.com/office/drawing/2014/main" id="{9CF3CD01-8140-0841-92F6-EF0D8D14150F}"/>
              </a:ext>
            </a:extLst>
          </p:cNvPr>
          <p:cNvGrpSpPr>
            <a:grpSpLocks noChangeAspect="1"/>
          </p:cNvGrpSpPr>
          <p:nvPr/>
        </p:nvGrpSpPr>
        <p:grpSpPr>
          <a:xfrm>
            <a:off x="9346019" y="6292818"/>
            <a:ext cx="2663605" cy="400110"/>
            <a:chOff x="32755996" y="31169193"/>
            <a:chExt cx="6675346" cy="1002726"/>
          </a:xfrm>
        </p:grpSpPr>
        <p:pic>
          <p:nvPicPr>
            <p:cNvPr id="12" name="Picture 11">
              <a:extLst>
                <a:ext uri="{FF2B5EF4-FFF2-40B4-BE49-F238E27FC236}">
                  <a16:creationId xmlns:a16="http://schemas.microsoft.com/office/drawing/2014/main" id="{F480E779-9C08-2248-A2C6-870B84A5C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13" name="Picture 12">
              <a:extLst>
                <a:ext uri="{FF2B5EF4-FFF2-40B4-BE49-F238E27FC236}">
                  <a16:creationId xmlns:a16="http://schemas.microsoft.com/office/drawing/2014/main" id="{7E70498A-B2A7-614A-8549-D4D8B67A25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14" name="Picture 13">
              <a:extLst>
                <a:ext uri="{FF2B5EF4-FFF2-40B4-BE49-F238E27FC236}">
                  <a16:creationId xmlns:a16="http://schemas.microsoft.com/office/drawing/2014/main" id="{4D4AB3E1-332E-264F-B0BD-184DC14A9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15" name="TextBox 14">
              <a:extLst>
                <a:ext uri="{FF2B5EF4-FFF2-40B4-BE49-F238E27FC236}">
                  <a16:creationId xmlns:a16="http://schemas.microsoft.com/office/drawing/2014/main" id="{D43CBC3E-9049-E84F-A79D-4AFDF10C6997}"/>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grpSp>
        <p:nvGrpSpPr>
          <p:cNvPr id="26" name="Group 25">
            <a:extLst>
              <a:ext uri="{FF2B5EF4-FFF2-40B4-BE49-F238E27FC236}">
                <a16:creationId xmlns:a16="http://schemas.microsoft.com/office/drawing/2014/main" id="{81E4A81A-94D7-6342-845A-65EDA010F5E3}"/>
              </a:ext>
            </a:extLst>
          </p:cNvPr>
          <p:cNvGrpSpPr/>
          <p:nvPr/>
        </p:nvGrpSpPr>
        <p:grpSpPr>
          <a:xfrm>
            <a:off x="267038" y="2321954"/>
            <a:ext cx="3753418" cy="3803580"/>
            <a:chOff x="267039" y="1909359"/>
            <a:chExt cx="3753418" cy="3803580"/>
          </a:xfrm>
        </p:grpSpPr>
        <p:pic>
          <p:nvPicPr>
            <p:cNvPr id="7" name="Picture 6">
              <a:extLst>
                <a:ext uri="{FF2B5EF4-FFF2-40B4-BE49-F238E27FC236}">
                  <a16:creationId xmlns:a16="http://schemas.microsoft.com/office/drawing/2014/main" id="{8C8462F4-4BD3-C54C-9207-6AAE7D9ECDD4}"/>
                </a:ext>
              </a:extLst>
            </p:cNvPr>
            <p:cNvPicPr>
              <a:picLocks noChangeAspect="1"/>
            </p:cNvPicPr>
            <p:nvPr/>
          </p:nvPicPr>
          <p:blipFill>
            <a:blip r:embed="rId6"/>
            <a:stretch>
              <a:fillRect/>
            </a:stretch>
          </p:blipFill>
          <p:spPr>
            <a:xfrm>
              <a:off x="272334" y="1909359"/>
              <a:ext cx="3748123" cy="1318196"/>
            </a:xfrm>
            <a:prstGeom prst="rect">
              <a:avLst/>
            </a:prstGeom>
            <a:solidFill>
              <a:srgbClr val="000000">
                <a:shade val="95000"/>
              </a:srgbClr>
            </a:solidFill>
            <a:ln w="3175" cap="sq">
              <a:solidFill>
                <a:schemeClr val="tx1"/>
              </a:solidFill>
              <a:miter lim="800000"/>
            </a:ln>
            <a:effectLst/>
          </p:spPr>
        </p:pic>
        <p:pic>
          <p:nvPicPr>
            <p:cNvPr id="17" name="Picture 16">
              <a:extLst>
                <a:ext uri="{FF2B5EF4-FFF2-40B4-BE49-F238E27FC236}">
                  <a16:creationId xmlns:a16="http://schemas.microsoft.com/office/drawing/2014/main" id="{DC87D4F2-7136-D54A-8024-DF487C70E2D2}"/>
                </a:ext>
              </a:extLst>
            </p:cNvPr>
            <p:cNvPicPr>
              <a:picLocks noChangeAspect="1"/>
            </p:cNvPicPr>
            <p:nvPr/>
          </p:nvPicPr>
          <p:blipFill>
            <a:blip r:embed="rId7"/>
            <a:stretch>
              <a:fillRect/>
            </a:stretch>
          </p:blipFill>
          <p:spPr>
            <a:xfrm>
              <a:off x="267039" y="3418639"/>
              <a:ext cx="3753417" cy="921149"/>
            </a:xfrm>
            <a:prstGeom prst="rect">
              <a:avLst/>
            </a:prstGeom>
            <a:ln>
              <a:solidFill>
                <a:schemeClr val="tx1"/>
              </a:solidFill>
            </a:ln>
          </p:spPr>
        </p:pic>
        <p:pic>
          <p:nvPicPr>
            <p:cNvPr id="19" name="Picture 18">
              <a:extLst>
                <a:ext uri="{FF2B5EF4-FFF2-40B4-BE49-F238E27FC236}">
                  <a16:creationId xmlns:a16="http://schemas.microsoft.com/office/drawing/2014/main" id="{BECEAADB-4C8D-A34B-9C1F-A6C0EB6731FB}"/>
                </a:ext>
              </a:extLst>
            </p:cNvPr>
            <p:cNvPicPr>
              <a:picLocks noChangeAspect="1"/>
            </p:cNvPicPr>
            <p:nvPr/>
          </p:nvPicPr>
          <p:blipFill>
            <a:blip r:embed="rId8"/>
            <a:stretch>
              <a:fillRect/>
            </a:stretch>
          </p:blipFill>
          <p:spPr>
            <a:xfrm>
              <a:off x="267040" y="4590620"/>
              <a:ext cx="3753417" cy="1122319"/>
            </a:xfrm>
            <a:prstGeom prst="rect">
              <a:avLst/>
            </a:prstGeom>
            <a:ln w="3175">
              <a:solidFill>
                <a:schemeClr val="tx1"/>
              </a:solidFill>
            </a:ln>
          </p:spPr>
        </p:pic>
      </p:grpSp>
      <p:grpSp>
        <p:nvGrpSpPr>
          <p:cNvPr id="27" name="Group 26">
            <a:extLst>
              <a:ext uri="{FF2B5EF4-FFF2-40B4-BE49-F238E27FC236}">
                <a16:creationId xmlns:a16="http://schemas.microsoft.com/office/drawing/2014/main" id="{5908D13E-E9C2-1B45-A21A-781ACE108E9B}"/>
              </a:ext>
            </a:extLst>
          </p:cNvPr>
          <p:cNvGrpSpPr/>
          <p:nvPr/>
        </p:nvGrpSpPr>
        <p:grpSpPr>
          <a:xfrm>
            <a:off x="4205002" y="2319489"/>
            <a:ext cx="3748125" cy="3772707"/>
            <a:chOff x="4221936" y="1906894"/>
            <a:chExt cx="3748125" cy="3772707"/>
          </a:xfrm>
        </p:grpSpPr>
        <p:pic>
          <p:nvPicPr>
            <p:cNvPr id="21" name="Picture 20">
              <a:extLst>
                <a:ext uri="{FF2B5EF4-FFF2-40B4-BE49-F238E27FC236}">
                  <a16:creationId xmlns:a16="http://schemas.microsoft.com/office/drawing/2014/main" id="{4AB0599F-7EF7-8F41-8FC2-1F17AE83DA81}"/>
                </a:ext>
              </a:extLst>
            </p:cNvPr>
            <p:cNvPicPr>
              <a:picLocks noChangeAspect="1"/>
            </p:cNvPicPr>
            <p:nvPr/>
          </p:nvPicPr>
          <p:blipFill>
            <a:blip r:embed="rId9"/>
            <a:stretch>
              <a:fillRect/>
            </a:stretch>
          </p:blipFill>
          <p:spPr>
            <a:xfrm>
              <a:off x="4221936" y="1906894"/>
              <a:ext cx="3748123" cy="1501861"/>
            </a:xfrm>
            <a:prstGeom prst="rect">
              <a:avLst/>
            </a:prstGeom>
            <a:ln>
              <a:solidFill>
                <a:schemeClr val="tx1"/>
              </a:solidFill>
            </a:ln>
          </p:spPr>
        </p:pic>
        <p:pic>
          <p:nvPicPr>
            <p:cNvPr id="23" name="Picture 22">
              <a:extLst>
                <a:ext uri="{FF2B5EF4-FFF2-40B4-BE49-F238E27FC236}">
                  <a16:creationId xmlns:a16="http://schemas.microsoft.com/office/drawing/2014/main" id="{2973E877-5FC3-6540-AC1F-0F2B0EA08F77}"/>
                </a:ext>
              </a:extLst>
            </p:cNvPr>
            <p:cNvPicPr>
              <a:picLocks noChangeAspect="1"/>
            </p:cNvPicPr>
            <p:nvPr/>
          </p:nvPicPr>
          <p:blipFill>
            <a:blip r:embed="rId10"/>
            <a:stretch>
              <a:fillRect/>
            </a:stretch>
          </p:blipFill>
          <p:spPr>
            <a:xfrm>
              <a:off x="4221938" y="3631657"/>
              <a:ext cx="3748123" cy="2047944"/>
            </a:xfrm>
            <a:prstGeom prst="rect">
              <a:avLst/>
            </a:prstGeom>
            <a:ln>
              <a:solidFill>
                <a:schemeClr val="tx1"/>
              </a:solidFill>
            </a:ln>
          </p:spPr>
        </p:pic>
      </p:grpSp>
      <p:pic>
        <p:nvPicPr>
          <p:cNvPr id="25" name="Picture 24">
            <a:extLst>
              <a:ext uri="{FF2B5EF4-FFF2-40B4-BE49-F238E27FC236}">
                <a16:creationId xmlns:a16="http://schemas.microsoft.com/office/drawing/2014/main" id="{A54A9D60-6DA1-284F-B830-6A7F9A7DE7DA}"/>
              </a:ext>
            </a:extLst>
          </p:cNvPr>
          <p:cNvPicPr>
            <a:picLocks noChangeAspect="1"/>
          </p:cNvPicPr>
          <p:nvPr/>
        </p:nvPicPr>
        <p:blipFill>
          <a:blip r:embed="rId11"/>
          <a:stretch>
            <a:fillRect/>
          </a:stretch>
        </p:blipFill>
        <p:spPr>
          <a:xfrm>
            <a:off x="8132308" y="2319489"/>
            <a:ext cx="3748123" cy="1776421"/>
          </a:xfrm>
          <a:prstGeom prst="rect">
            <a:avLst/>
          </a:prstGeom>
          <a:ln>
            <a:solidFill>
              <a:schemeClr val="tx1"/>
            </a:solidFill>
          </a:ln>
        </p:spPr>
      </p:pic>
      <p:sp>
        <p:nvSpPr>
          <p:cNvPr id="28" name="TextBox 27">
            <a:extLst>
              <a:ext uri="{FF2B5EF4-FFF2-40B4-BE49-F238E27FC236}">
                <a16:creationId xmlns:a16="http://schemas.microsoft.com/office/drawing/2014/main" id="{45FA7E26-24E9-7447-9D65-7CC9181BF23C}"/>
              </a:ext>
            </a:extLst>
          </p:cNvPr>
          <p:cNvSpPr txBox="1"/>
          <p:nvPr/>
        </p:nvSpPr>
        <p:spPr>
          <a:xfrm>
            <a:off x="173361" y="1488492"/>
            <a:ext cx="3932424" cy="830997"/>
          </a:xfrm>
          <a:prstGeom prst="rect">
            <a:avLst/>
          </a:prstGeom>
          <a:noFill/>
        </p:spPr>
        <p:txBody>
          <a:bodyPr wrap="square" rtlCol="0">
            <a:spAutoFit/>
          </a:bodyPr>
          <a:lstStyle/>
          <a:p>
            <a:pPr algn="ctr"/>
            <a:r>
              <a:rPr lang="en-US" sz="2400" dirty="0"/>
              <a:t>Gene – gene</a:t>
            </a:r>
          </a:p>
          <a:p>
            <a:pPr algn="ctr"/>
            <a:r>
              <a:rPr lang="en-US" sz="2400" dirty="0"/>
              <a:t>interactions</a:t>
            </a:r>
          </a:p>
        </p:txBody>
      </p:sp>
      <p:sp>
        <p:nvSpPr>
          <p:cNvPr id="29" name="TextBox 28">
            <a:extLst>
              <a:ext uri="{FF2B5EF4-FFF2-40B4-BE49-F238E27FC236}">
                <a16:creationId xmlns:a16="http://schemas.microsoft.com/office/drawing/2014/main" id="{01CC29F0-D9E5-B047-BA0D-97E5197C35A0}"/>
              </a:ext>
            </a:extLst>
          </p:cNvPr>
          <p:cNvSpPr txBox="1"/>
          <p:nvPr/>
        </p:nvSpPr>
        <p:spPr>
          <a:xfrm>
            <a:off x="8062735" y="1488492"/>
            <a:ext cx="3748123" cy="830997"/>
          </a:xfrm>
          <a:prstGeom prst="rect">
            <a:avLst/>
          </a:prstGeom>
          <a:noFill/>
        </p:spPr>
        <p:txBody>
          <a:bodyPr wrap="square" rtlCol="0">
            <a:spAutoFit/>
          </a:bodyPr>
          <a:lstStyle/>
          <a:p>
            <a:pPr algn="ctr"/>
            <a:r>
              <a:rPr lang="en-US" sz="2400" dirty="0"/>
              <a:t>Protein – protein</a:t>
            </a:r>
          </a:p>
          <a:p>
            <a:pPr algn="ctr"/>
            <a:r>
              <a:rPr lang="en-US" sz="2400" dirty="0"/>
              <a:t>interactions</a:t>
            </a:r>
          </a:p>
        </p:txBody>
      </p:sp>
      <p:sp>
        <p:nvSpPr>
          <p:cNvPr id="30" name="TextBox 29">
            <a:extLst>
              <a:ext uri="{FF2B5EF4-FFF2-40B4-BE49-F238E27FC236}">
                <a16:creationId xmlns:a16="http://schemas.microsoft.com/office/drawing/2014/main" id="{8E848921-57F1-5842-BEE3-1B79C85F75EE}"/>
              </a:ext>
            </a:extLst>
          </p:cNvPr>
          <p:cNvSpPr txBox="1"/>
          <p:nvPr/>
        </p:nvSpPr>
        <p:spPr>
          <a:xfrm>
            <a:off x="4123815" y="1493280"/>
            <a:ext cx="3929905" cy="830997"/>
          </a:xfrm>
          <a:prstGeom prst="rect">
            <a:avLst/>
          </a:prstGeom>
          <a:noFill/>
        </p:spPr>
        <p:txBody>
          <a:bodyPr wrap="square" rtlCol="0">
            <a:spAutoFit/>
          </a:bodyPr>
          <a:lstStyle/>
          <a:p>
            <a:pPr algn="ctr"/>
            <a:r>
              <a:rPr lang="en-US" sz="2400" dirty="0"/>
              <a:t>Gene – environment</a:t>
            </a:r>
          </a:p>
          <a:p>
            <a:pPr algn="ctr"/>
            <a:r>
              <a:rPr lang="en-US" sz="2400" dirty="0"/>
              <a:t>interactions</a:t>
            </a:r>
          </a:p>
        </p:txBody>
      </p:sp>
      <p:sp>
        <p:nvSpPr>
          <p:cNvPr id="31" name="Rounded Rectangle 30">
            <a:extLst>
              <a:ext uri="{FF2B5EF4-FFF2-40B4-BE49-F238E27FC236}">
                <a16:creationId xmlns:a16="http://schemas.microsoft.com/office/drawing/2014/main" id="{3909F8F3-3746-694D-AD74-F8DA9758FABB}"/>
              </a:ext>
            </a:extLst>
          </p:cNvPr>
          <p:cNvSpPr/>
          <p:nvPr/>
        </p:nvSpPr>
        <p:spPr>
          <a:xfrm>
            <a:off x="182376" y="1486636"/>
            <a:ext cx="3932424" cy="4724593"/>
          </a:xfrm>
          <a:prstGeom prst="roundRect">
            <a:avLst>
              <a:gd name="adj" fmla="val 2101"/>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8EAA11F5-A6D5-A24B-9C4B-E083BD74857F}"/>
              </a:ext>
            </a:extLst>
          </p:cNvPr>
          <p:cNvSpPr/>
          <p:nvPr/>
        </p:nvSpPr>
        <p:spPr>
          <a:xfrm>
            <a:off x="4114800" y="1486636"/>
            <a:ext cx="3932424" cy="4724593"/>
          </a:xfrm>
          <a:prstGeom prst="roundRect">
            <a:avLst>
              <a:gd name="adj" fmla="val 2101"/>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705E6F78-B7B8-D74E-8B64-DA91AD8621C5}"/>
              </a:ext>
            </a:extLst>
          </p:cNvPr>
          <p:cNvSpPr/>
          <p:nvPr/>
        </p:nvSpPr>
        <p:spPr>
          <a:xfrm>
            <a:off x="8047224" y="1488492"/>
            <a:ext cx="3932424" cy="4724593"/>
          </a:xfrm>
          <a:prstGeom prst="roundRect">
            <a:avLst>
              <a:gd name="adj" fmla="val 2101"/>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323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6603-9095-1740-BA38-C0DF295F14CF}"/>
              </a:ext>
            </a:extLst>
          </p:cNvPr>
          <p:cNvSpPr>
            <a:spLocks noGrp="1"/>
          </p:cNvSpPr>
          <p:nvPr>
            <p:ph type="title"/>
          </p:nvPr>
        </p:nvSpPr>
        <p:spPr>
          <a:xfrm>
            <a:off x="1362634" y="365127"/>
            <a:ext cx="9418769" cy="1325563"/>
          </a:xfrm>
        </p:spPr>
        <p:txBody>
          <a:bodyPr/>
          <a:lstStyle/>
          <a:p>
            <a:pPr algn="ctr"/>
            <a:r>
              <a:rPr lang="en-US" b="1" dirty="0"/>
              <a:t>CBHTS have been used to identify…</a:t>
            </a:r>
          </a:p>
        </p:txBody>
      </p:sp>
      <p:grpSp>
        <p:nvGrpSpPr>
          <p:cNvPr id="11" name="Group 10">
            <a:extLst>
              <a:ext uri="{FF2B5EF4-FFF2-40B4-BE49-F238E27FC236}">
                <a16:creationId xmlns:a16="http://schemas.microsoft.com/office/drawing/2014/main" id="{9CF3CD01-8140-0841-92F6-EF0D8D14150F}"/>
              </a:ext>
            </a:extLst>
          </p:cNvPr>
          <p:cNvGrpSpPr>
            <a:grpSpLocks noChangeAspect="1"/>
          </p:cNvGrpSpPr>
          <p:nvPr/>
        </p:nvGrpSpPr>
        <p:grpSpPr>
          <a:xfrm>
            <a:off x="9346019" y="6292818"/>
            <a:ext cx="2663605" cy="400110"/>
            <a:chOff x="32755996" y="31169193"/>
            <a:chExt cx="6675346" cy="1002726"/>
          </a:xfrm>
        </p:grpSpPr>
        <p:pic>
          <p:nvPicPr>
            <p:cNvPr id="12" name="Picture 11">
              <a:extLst>
                <a:ext uri="{FF2B5EF4-FFF2-40B4-BE49-F238E27FC236}">
                  <a16:creationId xmlns:a16="http://schemas.microsoft.com/office/drawing/2014/main" id="{F480E779-9C08-2248-A2C6-870B84A5C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13" name="Picture 12">
              <a:extLst>
                <a:ext uri="{FF2B5EF4-FFF2-40B4-BE49-F238E27FC236}">
                  <a16:creationId xmlns:a16="http://schemas.microsoft.com/office/drawing/2014/main" id="{7E70498A-B2A7-614A-8549-D4D8B67A25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14" name="Picture 13">
              <a:extLst>
                <a:ext uri="{FF2B5EF4-FFF2-40B4-BE49-F238E27FC236}">
                  <a16:creationId xmlns:a16="http://schemas.microsoft.com/office/drawing/2014/main" id="{4D4AB3E1-332E-264F-B0BD-184DC14A9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15" name="TextBox 14">
              <a:extLst>
                <a:ext uri="{FF2B5EF4-FFF2-40B4-BE49-F238E27FC236}">
                  <a16:creationId xmlns:a16="http://schemas.microsoft.com/office/drawing/2014/main" id="{D43CBC3E-9049-E84F-A79D-4AFDF10C6997}"/>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grpSp>
        <p:nvGrpSpPr>
          <p:cNvPr id="26" name="Group 25">
            <a:extLst>
              <a:ext uri="{FF2B5EF4-FFF2-40B4-BE49-F238E27FC236}">
                <a16:creationId xmlns:a16="http://schemas.microsoft.com/office/drawing/2014/main" id="{81E4A81A-94D7-6342-845A-65EDA010F5E3}"/>
              </a:ext>
            </a:extLst>
          </p:cNvPr>
          <p:cNvGrpSpPr/>
          <p:nvPr/>
        </p:nvGrpSpPr>
        <p:grpSpPr>
          <a:xfrm>
            <a:off x="267038" y="2321954"/>
            <a:ext cx="3753418" cy="3803580"/>
            <a:chOff x="267039" y="1909359"/>
            <a:chExt cx="3753418" cy="3803580"/>
          </a:xfrm>
        </p:grpSpPr>
        <p:pic>
          <p:nvPicPr>
            <p:cNvPr id="7" name="Picture 6">
              <a:extLst>
                <a:ext uri="{FF2B5EF4-FFF2-40B4-BE49-F238E27FC236}">
                  <a16:creationId xmlns:a16="http://schemas.microsoft.com/office/drawing/2014/main" id="{8C8462F4-4BD3-C54C-9207-6AAE7D9ECDD4}"/>
                </a:ext>
              </a:extLst>
            </p:cNvPr>
            <p:cNvPicPr>
              <a:picLocks noChangeAspect="1"/>
            </p:cNvPicPr>
            <p:nvPr/>
          </p:nvPicPr>
          <p:blipFill>
            <a:blip r:embed="rId6"/>
            <a:stretch>
              <a:fillRect/>
            </a:stretch>
          </p:blipFill>
          <p:spPr>
            <a:xfrm>
              <a:off x="272334" y="1909359"/>
              <a:ext cx="3748123" cy="1318196"/>
            </a:xfrm>
            <a:prstGeom prst="rect">
              <a:avLst/>
            </a:prstGeom>
            <a:solidFill>
              <a:srgbClr val="000000">
                <a:shade val="95000"/>
              </a:srgbClr>
            </a:solidFill>
            <a:ln w="3175" cap="sq">
              <a:solidFill>
                <a:schemeClr val="tx1"/>
              </a:solidFill>
              <a:miter lim="800000"/>
            </a:ln>
            <a:effectLst/>
          </p:spPr>
        </p:pic>
        <p:pic>
          <p:nvPicPr>
            <p:cNvPr id="17" name="Picture 16">
              <a:extLst>
                <a:ext uri="{FF2B5EF4-FFF2-40B4-BE49-F238E27FC236}">
                  <a16:creationId xmlns:a16="http://schemas.microsoft.com/office/drawing/2014/main" id="{DC87D4F2-7136-D54A-8024-DF487C70E2D2}"/>
                </a:ext>
              </a:extLst>
            </p:cNvPr>
            <p:cNvPicPr>
              <a:picLocks noChangeAspect="1"/>
            </p:cNvPicPr>
            <p:nvPr/>
          </p:nvPicPr>
          <p:blipFill>
            <a:blip r:embed="rId7"/>
            <a:stretch>
              <a:fillRect/>
            </a:stretch>
          </p:blipFill>
          <p:spPr>
            <a:xfrm>
              <a:off x="267039" y="3418639"/>
              <a:ext cx="3753417" cy="921149"/>
            </a:xfrm>
            <a:prstGeom prst="rect">
              <a:avLst/>
            </a:prstGeom>
            <a:ln>
              <a:solidFill>
                <a:schemeClr val="tx1"/>
              </a:solidFill>
            </a:ln>
          </p:spPr>
        </p:pic>
        <p:pic>
          <p:nvPicPr>
            <p:cNvPr id="19" name="Picture 18">
              <a:extLst>
                <a:ext uri="{FF2B5EF4-FFF2-40B4-BE49-F238E27FC236}">
                  <a16:creationId xmlns:a16="http://schemas.microsoft.com/office/drawing/2014/main" id="{BECEAADB-4C8D-A34B-9C1F-A6C0EB6731FB}"/>
                </a:ext>
              </a:extLst>
            </p:cNvPr>
            <p:cNvPicPr>
              <a:picLocks noChangeAspect="1"/>
            </p:cNvPicPr>
            <p:nvPr/>
          </p:nvPicPr>
          <p:blipFill>
            <a:blip r:embed="rId8"/>
            <a:stretch>
              <a:fillRect/>
            </a:stretch>
          </p:blipFill>
          <p:spPr>
            <a:xfrm>
              <a:off x="267040" y="4590620"/>
              <a:ext cx="3753417" cy="1122319"/>
            </a:xfrm>
            <a:prstGeom prst="rect">
              <a:avLst/>
            </a:prstGeom>
            <a:ln w="3175">
              <a:solidFill>
                <a:schemeClr val="tx1"/>
              </a:solidFill>
            </a:ln>
          </p:spPr>
        </p:pic>
      </p:grpSp>
      <p:grpSp>
        <p:nvGrpSpPr>
          <p:cNvPr id="27" name="Group 26">
            <a:extLst>
              <a:ext uri="{FF2B5EF4-FFF2-40B4-BE49-F238E27FC236}">
                <a16:creationId xmlns:a16="http://schemas.microsoft.com/office/drawing/2014/main" id="{5908D13E-E9C2-1B45-A21A-781ACE108E9B}"/>
              </a:ext>
            </a:extLst>
          </p:cNvPr>
          <p:cNvGrpSpPr/>
          <p:nvPr/>
        </p:nvGrpSpPr>
        <p:grpSpPr>
          <a:xfrm>
            <a:off x="4205002" y="2319489"/>
            <a:ext cx="3748125" cy="3772707"/>
            <a:chOff x="4221936" y="1906894"/>
            <a:chExt cx="3748125" cy="3772707"/>
          </a:xfrm>
        </p:grpSpPr>
        <p:pic>
          <p:nvPicPr>
            <p:cNvPr id="21" name="Picture 20">
              <a:extLst>
                <a:ext uri="{FF2B5EF4-FFF2-40B4-BE49-F238E27FC236}">
                  <a16:creationId xmlns:a16="http://schemas.microsoft.com/office/drawing/2014/main" id="{4AB0599F-7EF7-8F41-8FC2-1F17AE83DA81}"/>
                </a:ext>
              </a:extLst>
            </p:cNvPr>
            <p:cNvPicPr>
              <a:picLocks noChangeAspect="1"/>
            </p:cNvPicPr>
            <p:nvPr/>
          </p:nvPicPr>
          <p:blipFill>
            <a:blip r:embed="rId9"/>
            <a:stretch>
              <a:fillRect/>
            </a:stretch>
          </p:blipFill>
          <p:spPr>
            <a:xfrm>
              <a:off x="4221936" y="1906894"/>
              <a:ext cx="3748123" cy="1501861"/>
            </a:xfrm>
            <a:prstGeom prst="rect">
              <a:avLst/>
            </a:prstGeom>
            <a:ln>
              <a:solidFill>
                <a:schemeClr val="tx1"/>
              </a:solidFill>
            </a:ln>
          </p:spPr>
        </p:pic>
        <p:pic>
          <p:nvPicPr>
            <p:cNvPr id="23" name="Picture 22">
              <a:extLst>
                <a:ext uri="{FF2B5EF4-FFF2-40B4-BE49-F238E27FC236}">
                  <a16:creationId xmlns:a16="http://schemas.microsoft.com/office/drawing/2014/main" id="{2973E877-5FC3-6540-AC1F-0F2B0EA08F77}"/>
                </a:ext>
              </a:extLst>
            </p:cNvPr>
            <p:cNvPicPr>
              <a:picLocks noChangeAspect="1"/>
            </p:cNvPicPr>
            <p:nvPr/>
          </p:nvPicPr>
          <p:blipFill>
            <a:blip r:embed="rId10"/>
            <a:stretch>
              <a:fillRect/>
            </a:stretch>
          </p:blipFill>
          <p:spPr>
            <a:xfrm>
              <a:off x="4221938" y="3631657"/>
              <a:ext cx="3748123" cy="2047944"/>
            </a:xfrm>
            <a:prstGeom prst="rect">
              <a:avLst/>
            </a:prstGeom>
            <a:ln>
              <a:solidFill>
                <a:schemeClr val="tx1"/>
              </a:solidFill>
            </a:ln>
          </p:spPr>
        </p:pic>
      </p:grpSp>
      <p:pic>
        <p:nvPicPr>
          <p:cNvPr id="25" name="Picture 24">
            <a:extLst>
              <a:ext uri="{FF2B5EF4-FFF2-40B4-BE49-F238E27FC236}">
                <a16:creationId xmlns:a16="http://schemas.microsoft.com/office/drawing/2014/main" id="{A54A9D60-6DA1-284F-B830-6A7F9A7DE7DA}"/>
              </a:ext>
            </a:extLst>
          </p:cNvPr>
          <p:cNvPicPr>
            <a:picLocks noChangeAspect="1"/>
          </p:cNvPicPr>
          <p:nvPr/>
        </p:nvPicPr>
        <p:blipFill>
          <a:blip r:embed="rId11"/>
          <a:stretch>
            <a:fillRect/>
          </a:stretch>
        </p:blipFill>
        <p:spPr>
          <a:xfrm>
            <a:off x="8132308" y="2319489"/>
            <a:ext cx="3748123" cy="1776421"/>
          </a:xfrm>
          <a:prstGeom prst="rect">
            <a:avLst/>
          </a:prstGeom>
          <a:ln>
            <a:solidFill>
              <a:schemeClr val="tx1"/>
            </a:solidFill>
          </a:ln>
        </p:spPr>
      </p:pic>
      <p:sp>
        <p:nvSpPr>
          <p:cNvPr id="28" name="TextBox 27">
            <a:extLst>
              <a:ext uri="{FF2B5EF4-FFF2-40B4-BE49-F238E27FC236}">
                <a16:creationId xmlns:a16="http://schemas.microsoft.com/office/drawing/2014/main" id="{45FA7E26-24E9-7447-9D65-7CC9181BF23C}"/>
              </a:ext>
            </a:extLst>
          </p:cNvPr>
          <p:cNvSpPr txBox="1"/>
          <p:nvPr/>
        </p:nvSpPr>
        <p:spPr>
          <a:xfrm>
            <a:off x="173361" y="1488492"/>
            <a:ext cx="3932424" cy="830997"/>
          </a:xfrm>
          <a:prstGeom prst="rect">
            <a:avLst/>
          </a:prstGeom>
          <a:noFill/>
        </p:spPr>
        <p:txBody>
          <a:bodyPr wrap="square" rtlCol="0">
            <a:spAutoFit/>
          </a:bodyPr>
          <a:lstStyle/>
          <a:p>
            <a:pPr algn="ctr"/>
            <a:r>
              <a:rPr lang="en-US" sz="2400" dirty="0"/>
              <a:t>Gene – gene</a:t>
            </a:r>
          </a:p>
          <a:p>
            <a:pPr algn="ctr"/>
            <a:r>
              <a:rPr lang="en-US" sz="2400" dirty="0"/>
              <a:t>interactions</a:t>
            </a:r>
          </a:p>
        </p:txBody>
      </p:sp>
      <p:sp>
        <p:nvSpPr>
          <p:cNvPr id="29" name="TextBox 28">
            <a:extLst>
              <a:ext uri="{FF2B5EF4-FFF2-40B4-BE49-F238E27FC236}">
                <a16:creationId xmlns:a16="http://schemas.microsoft.com/office/drawing/2014/main" id="{01CC29F0-D9E5-B047-BA0D-97E5197C35A0}"/>
              </a:ext>
            </a:extLst>
          </p:cNvPr>
          <p:cNvSpPr txBox="1"/>
          <p:nvPr/>
        </p:nvSpPr>
        <p:spPr>
          <a:xfrm>
            <a:off x="8062735" y="1488492"/>
            <a:ext cx="3748123" cy="830997"/>
          </a:xfrm>
          <a:prstGeom prst="rect">
            <a:avLst/>
          </a:prstGeom>
          <a:noFill/>
        </p:spPr>
        <p:txBody>
          <a:bodyPr wrap="square" rtlCol="0">
            <a:spAutoFit/>
          </a:bodyPr>
          <a:lstStyle/>
          <a:p>
            <a:pPr algn="ctr"/>
            <a:r>
              <a:rPr lang="en-US" sz="2400" dirty="0"/>
              <a:t>Protein – protein</a:t>
            </a:r>
          </a:p>
          <a:p>
            <a:pPr algn="ctr"/>
            <a:r>
              <a:rPr lang="en-US" sz="2400" dirty="0"/>
              <a:t>interactions</a:t>
            </a:r>
          </a:p>
        </p:txBody>
      </p:sp>
      <p:sp>
        <p:nvSpPr>
          <p:cNvPr id="30" name="TextBox 29">
            <a:extLst>
              <a:ext uri="{FF2B5EF4-FFF2-40B4-BE49-F238E27FC236}">
                <a16:creationId xmlns:a16="http://schemas.microsoft.com/office/drawing/2014/main" id="{8E848921-57F1-5842-BEE3-1B79C85F75EE}"/>
              </a:ext>
            </a:extLst>
          </p:cNvPr>
          <p:cNvSpPr txBox="1"/>
          <p:nvPr/>
        </p:nvSpPr>
        <p:spPr>
          <a:xfrm>
            <a:off x="4123815" y="1493280"/>
            <a:ext cx="3929905" cy="830997"/>
          </a:xfrm>
          <a:prstGeom prst="rect">
            <a:avLst/>
          </a:prstGeom>
          <a:noFill/>
        </p:spPr>
        <p:txBody>
          <a:bodyPr wrap="square" rtlCol="0">
            <a:spAutoFit/>
          </a:bodyPr>
          <a:lstStyle/>
          <a:p>
            <a:pPr algn="ctr"/>
            <a:r>
              <a:rPr lang="en-US" sz="2400" dirty="0"/>
              <a:t>Gene – environment</a:t>
            </a:r>
          </a:p>
          <a:p>
            <a:pPr algn="ctr"/>
            <a:r>
              <a:rPr lang="en-US" sz="2400" dirty="0"/>
              <a:t>interactions</a:t>
            </a:r>
          </a:p>
        </p:txBody>
      </p:sp>
      <p:sp>
        <p:nvSpPr>
          <p:cNvPr id="31" name="Rounded Rectangle 30">
            <a:extLst>
              <a:ext uri="{FF2B5EF4-FFF2-40B4-BE49-F238E27FC236}">
                <a16:creationId xmlns:a16="http://schemas.microsoft.com/office/drawing/2014/main" id="{3909F8F3-3746-694D-AD74-F8DA9758FABB}"/>
              </a:ext>
            </a:extLst>
          </p:cNvPr>
          <p:cNvSpPr/>
          <p:nvPr/>
        </p:nvSpPr>
        <p:spPr>
          <a:xfrm>
            <a:off x="182376" y="1486636"/>
            <a:ext cx="3932424" cy="4724593"/>
          </a:xfrm>
          <a:prstGeom prst="roundRect">
            <a:avLst>
              <a:gd name="adj" fmla="val 2101"/>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8EAA11F5-A6D5-A24B-9C4B-E083BD74857F}"/>
              </a:ext>
            </a:extLst>
          </p:cNvPr>
          <p:cNvSpPr/>
          <p:nvPr/>
        </p:nvSpPr>
        <p:spPr>
          <a:xfrm>
            <a:off x="4114800" y="1486636"/>
            <a:ext cx="3932424" cy="4724593"/>
          </a:xfrm>
          <a:prstGeom prst="roundRect">
            <a:avLst>
              <a:gd name="adj" fmla="val 2101"/>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705E6F78-B7B8-D74E-8B64-DA91AD8621C5}"/>
              </a:ext>
            </a:extLst>
          </p:cNvPr>
          <p:cNvSpPr/>
          <p:nvPr/>
        </p:nvSpPr>
        <p:spPr>
          <a:xfrm>
            <a:off x="8047224" y="1488492"/>
            <a:ext cx="3932424" cy="4724593"/>
          </a:xfrm>
          <a:prstGeom prst="roundRect">
            <a:avLst>
              <a:gd name="adj" fmla="val 2101"/>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49DA7935-E088-E94F-B698-2D7B67E901B5}"/>
              </a:ext>
            </a:extLst>
          </p:cNvPr>
          <p:cNvSpPr txBox="1">
            <a:spLocks/>
          </p:cNvSpPr>
          <p:nvPr/>
        </p:nvSpPr>
        <p:spPr>
          <a:xfrm>
            <a:off x="823212" y="3050410"/>
            <a:ext cx="10515600" cy="1325563"/>
          </a:xfrm>
          <a:prstGeom prst="rect">
            <a:avLst/>
          </a:prstGeom>
          <a:solidFill>
            <a:srgbClr val="FF868A"/>
          </a:solidFill>
          <a:ln w="88900">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But their use in evolutionary biology has been limited!</a:t>
            </a:r>
          </a:p>
        </p:txBody>
      </p:sp>
    </p:spTree>
    <p:extLst>
      <p:ext uri="{BB962C8B-B14F-4D97-AF65-F5344CB8AC3E}">
        <p14:creationId xmlns:p14="http://schemas.microsoft.com/office/powerpoint/2010/main" val="3444985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AB4F-0A2A-E846-9597-EC20E922A508}"/>
              </a:ext>
            </a:extLst>
          </p:cNvPr>
          <p:cNvSpPr>
            <a:spLocks noGrp="1"/>
          </p:cNvSpPr>
          <p:nvPr>
            <p:ph type="title"/>
          </p:nvPr>
        </p:nvSpPr>
        <p:spPr>
          <a:xfrm>
            <a:off x="1380564" y="418917"/>
            <a:ext cx="9400839" cy="1325563"/>
          </a:xfrm>
        </p:spPr>
        <p:txBody>
          <a:bodyPr/>
          <a:lstStyle/>
          <a:p>
            <a:pPr algn="ctr"/>
            <a:r>
              <a:rPr lang="en-US" b="1" dirty="0"/>
              <a:t>CBHTS can reveal evolutionary phenomena</a:t>
            </a:r>
          </a:p>
        </p:txBody>
      </p:sp>
      <p:grpSp>
        <p:nvGrpSpPr>
          <p:cNvPr id="6" name="Group 5">
            <a:extLst>
              <a:ext uri="{FF2B5EF4-FFF2-40B4-BE49-F238E27FC236}">
                <a16:creationId xmlns:a16="http://schemas.microsoft.com/office/drawing/2014/main" id="{713D1790-E1A3-9A4D-AE32-159177165984}"/>
              </a:ext>
            </a:extLst>
          </p:cNvPr>
          <p:cNvGrpSpPr/>
          <p:nvPr/>
        </p:nvGrpSpPr>
        <p:grpSpPr>
          <a:xfrm>
            <a:off x="2696928" y="2087915"/>
            <a:ext cx="6798143" cy="1030562"/>
            <a:chOff x="2195543" y="2093162"/>
            <a:chExt cx="6798143" cy="1030562"/>
          </a:xfrm>
        </p:grpSpPr>
        <p:grpSp>
          <p:nvGrpSpPr>
            <p:cNvPr id="3" name="Group 2">
              <a:extLst>
                <a:ext uri="{FF2B5EF4-FFF2-40B4-BE49-F238E27FC236}">
                  <a16:creationId xmlns:a16="http://schemas.microsoft.com/office/drawing/2014/main" id="{135A9ACC-F1A0-7B49-9094-D36FF0C502CA}"/>
                </a:ext>
              </a:extLst>
            </p:cNvPr>
            <p:cNvGrpSpPr/>
            <p:nvPr/>
          </p:nvGrpSpPr>
          <p:grpSpPr>
            <a:xfrm>
              <a:off x="2423690" y="2093162"/>
              <a:ext cx="6302047" cy="698471"/>
              <a:chOff x="2423690" y="2093162"/>
              <a:chExt cx="6302047" cy="698471"/>
            </a:xfrm>
          </p:grpSpPr>
          <p:pic>
            <p:nvPicPr>
              <p:cNvPr id="5" name="Picture 4">
                <a:extLst>
                  <a:ext uri="{FF2B5EF4-FFF2-40B4-BE49-F238E27FC236}">
                    <a16:creationId xmlns:a16="http://schemas.microsoft.com/office/drawing/2014/main" id="{F3C715A3-349C-D54B-BC6F-9693E9AD2CC5}"/>
                  </a:ext>
                </a:extLst>
              </p:cNvPr>
              <p:cNvPicPr>
                <a:picLocks noChangeAspect="1"/>
              </p:cNvPicPr>
              <p:nvPr/>
            </p:nvPicPr>
            <p:blipFill>
              <a:blip r:embed="rId3"/>
              <a:stretch>
                <a:fillRect/>
              </a:stretch>
            </p:blipFill>
            <p:spPr>
              <a:xfrm>
                <a:off x="4799520" y="2126918"/>
                <a:ext cx="664715" cy="597205"/>
              </a:xfrm>
              <a:prstGeom prst="rect">
                <a:avLst/>
              </a:prstGeom>
            </p:spPr>
          </p:pic>
          <p:pic>
            <p:nvPicPr>
              <p:cNvPr id="7" name="Picture 6">
                <a:extLst>
                  <a:ext uri="{FF2B5EF4-FFF2-40B4-BE49-F238E27FC236}">
                    <a16:creationId xmlns:a16="http://schemas.microsoft.com/office/drawing/2014/main" id="{A6D3F424-8227-A34A-830C-78425AE0F1EC}"/>
                  </a:ext>
                </a:extLst>
              </p:cNvPr>
              <p:cNvPicPr>
                <a:picLocks noChangeAspect="1"/>
              </p:cNvPicPr>
              <p:nvPr/>
            </p:nvPicPr>
            <p:blipFill>
              <a:blip r:embed="rId4"/>
              <a:stretch>
                <a:fillRect/>
              </a:stretch>
            </p:blipFill>
            <p:spPr>
              <a:xfrm>
                <a:off x="4147790" y="2126918"/>
                <a:ext cx="386885" cy="664715"/>
              </a:xfrm>
              <a:prstGeom prst="rect">
                <a:avLst/>
              </a:prstGeom>
            </p:spPr>
          </p:pic>
          <p:pic>
            <p:nvPicPr>
              <p:cNvPr id="9" name="Picture 8">
                <a:extLst>
                  <a:ext uri="{FF2B5EF4-FFF2-40B4-BE49-F238E27FC236}">
                    <a16:creationId xmlns:a16="http://schemas.microsoft.com/office/drawing/2014/main" id="{B3BD87C9-357D-944B-A07E-38A441BAAB2D}"/>
                  </a:ext>
                </a:extLst>
              </p:cNvPr>
              <p:cNvPicPr>
                <a:picLocks noChangeAspect="1"/>
              </p:cNvPicPr>
              <p:nvPr/>
            </p:nvPicPr>
            <p:blipFill>
              <a:blip r:embed="rId5"/>
              <a:stretch>
                <a:fillRect/>
              </a:stretch>
            </p:blipFill>
            <p:spPr>
              <a:xfrm>
                <a:off x="5729080" y="2307377"/>
                <a:ext cx="664716" cy="303796"/>
              </a:xfrm>
              <a:prstGeom prst="rect">
                <a:avLst/>
              </a:prstGeom>
            </p:spPr>
          </p:pic>
          <p:pic>
            <p:nvPicPr>
              <p:cNvPr id="11" name="Picture 10">
                <a:extLst>
                  <a:ext uri="{FF2B5EF4-FFF2-40B4-BE49-F238E27FC236}">
                    <a16:creationId xmlns:a16="http://schemas.microsoft.com/office/drawing/2014/main" id="{5059A4F9-BDC7-AC47-A7ED-C70B609E7EAB}"/>
                  </a:ext>
                </a:extLst>
              </p:cNvPr>
              <p:cNvPicPr>
                <a:picLocks noChangeAspect="1"/>
              </p:cNvPicPr>
              <p:nvPr/>
            </p:nvPicPr>
            <p:blipFill>
              <a:blip r:embed="rId6"/>
              <a:stretch>
                <a:fillRect/>
              </a:stretch>
            </p:blipFill>
            <p:spPr>
              <a:xfrm>
                <a:off x="8398573" y="2093162"/>
                <a:ext cx="327164" cy="664715"/>
              </a:xfrm>
              <a:prstGeom prst="rect">
                <a:avLst/>
              </a:prstGeom>
            </p:spPr>
          </p:pic>
          <p:pic>
            <p:nvPicPr>
              <p:cNvPr id="13" name="Picture 12">
                <a:extLst>
                  <a:ext uri="{FF2B5EF4-FFF2-40B4-BE49-F238E27FC236}">
                    <a16:creationId xmlns:a16="http://schemas.microsoft.com/office/drawing/2014/main" id="{32AA1DCB-23B0-F144-8D59-47A0867CCC6D}"/>
                  </a:ext>
                </a:extLst>
              </p:cNvPr>
              <p:cNvPicPr>
                <a:picLocks noChangeAspect="1"/>
              </p:cNvPicPr>
              <p:nvPr/>
            </p:nvPicPr>
            <p:blipFill>
              <a:blip r:embed="rId7"/>
              <a:stretch>
                <a:fillRect/>
              </a:stretch>
            </p:blipFill>
            <p:spPr>
              <a:xfrm>
                <a:off x="6658641" y="2316465"/>
                <a:ext cx="664716" cy="285620"/>
              </a:xfrm>
              <a:prstGeom prst="rect">
                <a:avLst/>
              </a:prstGeom>
            </p:spPr>
          </p:pic>
          <p:pic>
            <p:nvPicPr>
              <p:cNvPr id="15" name="Picture 14">
                <a:extLst>
                  <a:ext uri="{FF2B5EF4-FFF2-40B4-BE49-F238E27FC236}">
                    <a16:creationId xmlns:a16="http://schemas.microsoft.com/office/drawing/2014/main" id="{895DFA4F-EAEF-CC42-B08D-CDB64E8096BD}"/>
                  </a:ext>
                </a:extLst>
              </p:cNvPr>
              <p:cNvPicPr>
                <a:picLocks noChangeAspect="1"/>
              </p:cNvPicPr>
              <p:nvPr/>
            </p:nvPicPr>
            <p:blipFill>
              <a:blip r:embed="rId8"/>
              <a:stretch>
                <a:fillRect/>
              </a:stretch>
            </p:blipFill>
            <p:spPr>
              <a:xfrm>
                <a:off x="3353250" y="2126918"/>
                <a:ext cx="529695" cy="664715"/>
              </a:xfrm>
              <a:prstGeom prst="rect">
                <a:avLst/>
              </a:prstGeom>
            </p:spPr>
          </p:pic>
          <p:pic>
            <p:nvPicPr>
              <p:cNvPr id="17" name="Picture 16">
                <a:extLst>
                  <a:ext uri="{FF2B5EF4-FFF2-40B4-BE49-F238E27FC236}">
                    <a16:creationId xmlns:a16="http://schemas.microsoft.com/office/drawing/2014/main" id="{7AAAF99B-3233-A44C-9E74-9E7415D4D471}"/>
                  </a:ext>
                </a:extLst>
              </p:cNvPr>
              <p:cNvPicPr>
                <a:picLocks noChangeAspect="1"/>
              </p:cNvPicPr>
              <p:nvPr/>
            </p:nvPicPr>
            <p:blipFill>
              <a:blip r:embed="rId9"/>
              <a:stretch>
                <a:fillRect/>
              </a:stretch>
            </p:blipFill>
            <p:spPr>
              <a:xfrm>
                <a:off x="7584479" y="2151194"/>
                <a:ext cx="552972" cy="548652"/>
              </a:xfrm>
              <a:prstGeom prst="rect">
                <a:avLst/>
              </a:prstGeom>
            </p:spPr>
          </p:pic>
          <p:pic>
            <p:nvPicPr>
              <p:cNvPr id="19" name="Picture 18">
                <a:extLst>
                  <a:ext uri="{FF2B5EF4-FFF2-40B4-BE49-F238E27FC236}">
                    <a16:creationId xmlns:a16="http://schemas.microsoft.com/office/drawing/2014/main" id="{FD14500D-1540-AE47-B8D9-7BED3A35A4DF}"/>
                  </a:ext>
                </a:extLst>
              </p:cNvPr>
              <p:cNvPicPr>
                <a:picLocks noChangeAspect="1"/>
              </p:cNvPicPr>
              <p:nvPr/>
            </p:nvPicPr>
            <p:blipFill>
              <a:blip r:embed="rId10"/>
              <a:stretch>
                <a:fillRect/>
              </a:stretch>
            </p:blipFill>
            <p:spPr>
              <a:xfrm>
                <a:off x="2423690" y="2246360"/>
                <a:ext cx="664715" cy="425833"/>
              </a:xfrm>
              <a:prstGeom prst="rect">
                <a:avLst/>
              </a:prstGeom>
            </p:spPr>
          </p:pic>
        </p:grpSp>
        <p:sp>
          <p:nvSpPr>
            <p:cNvPr id="4" name="TextBox 3">
              <a:extLst>
                <a:ext uri="{FF2B5EF4-FFF2-40B4-BE49-F238E27FC236}">
                  <a16:creationId xmlns:a16="http://schemas.microsoft.com/office/drawing/2014/main" id="{B41A0135-61C5-FB43-A5A2-8710CA829EB0}"/>
                </a:ext>
              </a:extLst>
            </p:cNvPr>
            <p:cNvSpPr txBox="1"/>
            <p:nvPr/>
          </p:nvSpPr>
          <p:spPr>
            <a:xfrm>
              <a:off x="2195543" y="2846725"/>
              <a:ext cx="6798143" cy="276999"/>
            </a:xfrm>
            <a:prstGeom prst="rect">
              <a:avLst/>
            </a:prstGeom>
            <a:noFill/>
          </p:spPr>
          <p:txBody>
            <a:bodyPr wrap="none" rtlCol="0">
              <a:spAutoFit/>
            </a:bodyPr>
            <a:lstStyle/>
            <a:p>
              <a:r>
                <a:rPr lang="en-US" sz="1200" dirty="0"/>
                <a:t>Saccharomyces     Oryza     Brassicaceae  Arabidopsis       Drosophila                 Mus              Pan            Homo </a:t>
              </a:r>
            </a:p>
          </p:txBody>
        </p:sp>
      </p:grpSp>
      <p:grpSp>
        <p:nvGrpSpPr>
          <p:cNvPr id="21" name="Group 20">
            <a:extLst>
              <a:ext uri="{FF2B5EF4-FFF2-40B4-BE49-F238E27FC236}">
                <a16:creationId xmlns:a16="http://schemas.microsoft.com/office/drawing/2014/main" id="{D573A2CB-58D5-6B4C-B996-7EA115512F15}"/>
              </a:ext>
            </a:extLst>
          </p:cNvPr>
          <p:cNvGrpSpPr>
            <a:grpSpLocks noChangeAspect="1"/>
          </p:cNvGrpSpPr>
          <p:nvPr/>
        </p:nvGrpSpPr>
        <p:grpSpPr>
          <a:xfrm>
            <a:off x="9346019" y="6292818"/>
            <a:ext cx="2663605" cy="400110"/>
            <a:chOff x="32755996" y="31169193"/>
            <a:chExt cx="6675346" cy="1002726"/>
          </a:xfrm>
        </p:grpSpPr>
        <p:pic>
          <p:nvPicPr>
            <p:cNvPr id="22" name="Picture 21">
              <a:extLst>
                <a:ext uri="{FF2B5EF4-FFF2-40B4-BE49-F238E27FC236}">
                  <a16:creationId xmlns:a16="http://schemas.microsoft.com/office/drawing/2014/main" id="{20CF7AF4-6B8E-8445-A7DF-364A64CFD2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23" name="Picture 22">
              <a:extLst>
                <a:ext uri="{FF2B5EF4-FFF2-40B4-BE49-F238E27FC236}">
                  <a16:creationId xmlns:a16="http://schemas.microsoft.com/office/drawing/2014/main" id="{A46BF35A-5D4E-A44A-8DE5-D993AFBFDD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24" name="Picture 23">
              <a:extLst>
                <a:ext uri="{FF2B5EF4-FFF2-40B4-BE49-F238E27FC236}">
                  <a16:creationId xmlns:a16="http://schemas.microsoft.com/office/drawing/2014/main" id="{89F653F3-680A-FF48-B2A5-00EC203713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25" name="TextBox 24">
              <a:extLst>
                <a:ext uri="{FF2B5EF4-FFF2-40B4-BE49-F238E27FC236}">
                  <a16:creationId xmlns:a16="http://schemas.microsoft.com/office/drawing/2014/main" id="{6515C863-FD64-EE4E-B77C-3F6859862BE6}"/>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grpSp>
        <p:nvGrpSpPr>
          <p:cNvPr id="8" name="Group 7">
            <a:extLst>
              <a:ext uri="{FF2B5EF4-FFF2-40B4-BE49-F238E27FC236}">
                <a16:creationId xmlns:a16="http://schemas.microsoft.com/office/drawing/2014/main" id="{FEA337ED-CA82-3D41-9FCB-BE775AA73E8A}"/>
              </a:ext>
            </a:extLst>
          </p:cNvPr>
          <p:cNvGrpSpPr/>
          <p:nvPr/>
        </p:nvGrpSpPr>
        <p:grpSpPr>
          <a:xfrm>
            <a:off x="4099783" y="3673233"/>
            <a:ext cx="3962400" cy="1649495"/>
            <a:chOff x="5620871" y="3038961"/>
            <a:chExt cx="3962400" cy="1649495"/>
          </a:xfrm>
        </p:grpSpPr>
        <p:grpSp>
          <p:nvGrpSpPr>
            <p:cNvPr id="62" name="Group 61">
              <a:extLst>
                <a:ext uri="{FF2B5EF4-FFF2-40B4-BE49-F238E27FC236}">
                  <a16:creationId xmlns:a16="http://schemas.microsoft.com/office/drawing/2014/main" id="{55EC5F54-91FE-8B4A-A330-476BB3609618}"/>
                </a:ext>
              </a:extLst>
            </p:cNvPr>
            <p:cNvGrpSpPr/>
            <p:nvPr/>
          </p:nvGrpSpPr>
          <p:grpSpPr>
            <a:xfrm>
              <a:off x="5802522" y="3038961"/>
              <a:ext cx="3561470" cy="1649495"/>
              <a:chOff x="5933601" y="2922121"/>
              <a:chExt cx="3561470" cy="1649495"/>
            </a:xfrm>
          </p:grpSpPr>
          <p:grpSp>
            <p:nvGrpSpPr>
              <p:cNvPr id="60" name="Group 59">
                <a:extLst>
                  <a:ext uri="{FF2B5EF4-FFF2-40B4-BE49-F238E27FC236}">
                    <a16:creationId xmlns:a16="http://schemas.microsoft.com/office/drawing/2014/main" id="{3C3888D4-6A92-F546-9E6F-50FABC025AED}"/>
                  </a:ext>
                </a:extLst>
              </p:cNvPr>
              <p:cNvGrpSpPr/>
              <p:nvPr/>
            </p:nvGrpSpPr>
            <p:grpSpPr>
              <a:xfrm>
                <a:off x="5933601" y="3780281"/>
                <a:ext cx="1477942" cy="791335"/>
                <a:chOff x="5933601" y="3780281"/>
                <a:chExt cx="1477942" cy="791335"/>
              </a:xfrm>
            </p:grpSpPr>
            <p:cxnSp>
              <p:nvCxnSpPr>
                <p:cNvPr id="50" name="Straight Connector 49">
                  <a:extLst>
                    <a:ext uri="{FF2B5EF4-FFF2-40B4-BE49-F238E27FC236}">
                      <a16:creationId xmlns:a16="http://schemas.microsoft.com/office/drawing/2014/main" id="{EC0FC46C-4426-6240-9C89-ACCD98CBEEB9}"/>
                    </a:ext>
                  </a:extLst>
                </p:cNvPr>
                <p:cNvCxnSpPr/>
                <p:nvPr/>
              </p:nvCxnSpPr>
              <p:spPr>
                <a:xfrm>
                  <a:off x="5936213" y="3780281"/>
                  <a:ext cx="147533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9C8B73F-081F-864B-9BE7-933D9D9E54AE}"/>
                    </a:ext>
                  </a:extLst>
                </p:cNvPr>
                <p:cNvSpPr txBox="1"/>
                <p:nvPr/>
              </p:nvSpPr>
              <p:spPr>
                <a:xfrm>
                  <a:off x="5933601" y="3925285"/>
                  <a:ext cx="1475331" cy="646331"/>
                </a:xfrm>
                <a:prstGeom prst="rect">
                  <a:avLst/>
                </a:prstGeom>
                <a:noFill/>
              </p:spPr>
              <p:txBody>
                <a:bodyPr wrap="square" rtlCol="0">
                  <a:spAutoFit/>
                </a:bodyPr>
                <a:lstStyle/>
                <a:p>
                  <a:pPr algn="ctr"/>
                  <a:r>
                    <a:rPr lang="en-US" dirty="0"/>
                    <a:t>Noncoding Sequence</a:t>
                  </a:r>
                </a:p>
              </p:txBody>
            </p:sp>
          </p:grpSp>
          <p:grpSp>
            <p:nvGrpSpPr>
              <p:cNvPr id="59" name="Group 58">
                <a:extLst>
                  <a:ext uri="{FF2B5EF4-FFF2-40B4-BE49-F238E27FC236}">
                    <a16:creationId xmlns:a16="http://schemas.microsoft.com/office/drawing/2014/main" id="{9DF2395A-C38F-8A40-9C88-E93CD612C7E9}"/>
                  </a:ext>
                </a:extLst>
              </p:cNvPr>
              <p:cNvGrpSpPr/>
              <p:nvPr/>
            </p:nvGrpSpPr>
            <p:grpSpPr>
              <a:xfrm>
                <a:off x="8019741" y="3528856"/>
                <a:ext cx="1475330" cy="781733"/>
                <a:chOff x="8019741" y="3528856"/>
                <a:chExt cx="1475330" cy="781733"/>
              </a:xfrm>
            </p:grpSpPr>
            <p:cxnSp>
              <p:nvCxnSpPr>
                <p:cNvPr id="52" name="Straight Connector 51">
                  <a:extLst>
                    <a:ext uri="{FF2B5EF4-FFF2-40B4-BE49-F238E27FC236}">
                      <a16:creationId xmlns:a16="http://schemas.microsoft.com/office/drawing/2014/main" id="{2D3EBB4B-7348-AE4C-BA47-EA98AE8DB55A}"/>
                    </a:ext>
                  </a:extLst>
                </p:cNvPr>
                <p:cNvCxnSpPr/>
                <p:nvPr/>
              </p:nvCxnSpPr>
              <p:spPr>
                <a:xfrm>
                  <a:off x="8019741" y="3770006"/>
                  <a:ext cx="147533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BF51A76-21A2-B54E-B89E-FA21057F547E}"/>
                    </a:ext>
                  </a:extLst>
                </p:cNvPr>
                <p:cNvSpPr txBox="1"/>
                <p:nvPr/>
              </p:nvSpPr>
              <p:spPr>
                <a:xfrm>
                  <a:off x="8463081" y="3941257"/>
                  <a:ext cx="683200" cy="369332"/>
                </a:xfrm>
                <a:prstGeom prst="rect">
                  <a:avLst/>
                </a:prstGeom>
                <a:noFill/>
              </p:spPr>
              <p:txBody>
                <a:bodyPr wrap="none" rtlCol="0">
                  <a:spAutoFit/>
                </a:bodyPr>
                <a:lstStyle/>
                <a:p>
                  <a:r>
                    <a:rPr lang="en-US" dirty="0"/>
                    <a:t>Gene</a:t>
                  </a:r>
                </a:p>
              </p:txBody>
            </p:sp>
            <p:sp>
              <p:nvSpPr>
                <p:cNvPr id="54" name="Rectangle 53">
                  <a:extLst>
                    <a:ext uri="{FF2B5EF4-FFF2-40B4-BE49-F238E27FC236}">
                      <a16:creationId xmlns:a16="http://schemas.microsoft.com/office/drawing/2014/main" id="{BC4B78A3-009F-D84C-94A7-2616BE3D474B}"/>
                    </a:ext>
                  </a:extLst>
                </p:cNvPr>
                <p:cNvSpPr/>
                <p:nvPr/>
              </p:nvSpPr>
              <p:spPr>
                <a:xfrm>
                  <a:off x="8420104" y="3632052"/>
                  <a:ext cx="769158" cy="32940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ent-Up Arrow 54">
                  <a:extLst>
                    <a:ext uri="{FF2B5EF4-FFF2-40B4-BE49-F238E27FC236}">
                      <a16:creationId xmlns:a16="http://schemas.microsoft.com/office/drawing/2014/main" id="{A38897D4-9B6E-9145-B09B-7A361E531B06}"/>
                    </a:ext>
                  </a:extLst>
                </p:cNvPr>
                <p:cNvSpPr/>
                <p:nvPr/>
              </p:nvSpPr>
              <p:spPr>
                <a:xfrm rot="16200000" flipV="1">
                  <a:off x="8758961" y="3189998"/>
                  <a:ext cx="91440" cy="769156"/>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BAC5C64-BD70-D04A-845D-6A26BA86843E}"/>
                  </a:ext>
                </a:extLst>
              </p:cNvPr>
              <p:cNvGrpSpPr/>
              <p:nvPr/>
            </p:nvGrpSpPr>
            <p:grpSpPr>
              <a:xfrm>
                <a:off x="6723048" y="2922121"/>
                <a:ext cx="1942391" cy="1191932"/>
                <a:chOff x="6723048" y="2922121"/>
                <a:chExt cx="1942391" cy="1191932"/>
              </a:xfrm>
            </p:grpSpPr>
            <p:sp>
              <p:nvSpPr>
                <p:cNvPr id="57" name="Circular Arrow 56">
                  <a:extLst>
                    <a:ext uri="{FF2B5EF4-FFF2-40B4-BE49-F238E27FC236}">
                      <a16:creationId xmlns:a16="http://schemas.microsoft.com/office/drawing/2014/main" id="{8D4E3FEC-93DD-404F-9E0F-663021D45908}"/>
                    </a:ext>
                  </a:extLst>
                </p:cNvPr>
                <p:cNvSpPr/>
                <p:nvPr/>
              </p:nvSpPr>
              <p:spPr>
                <a:xfrm>
                  <a:off x="7318801" y="3249759"/>
                  <a:ext cx="769156" cy="864294"/>
                </a:xfrm>
                <a:prstGeom prst="circularArrow">
                  <a:avLst>
                    <a:gd name="adj1" fmla="val 1932"/>
                    <a:gd name="adj2" fmla="val 903519"/>
                    <a:gd name="adj3" fmla="val 20558893"/>
                    <a:gd name="adj4" fmla="val 10854329"/>
                    <a:gd name="adj5" fmla="val 4193"/>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TextBox 57">
                  <a:extLst>
                    <a:ext uri="{FF2B5EF4-FFF2-40B4-BE49-F238E27FC236}">
                      <a16:creationId xmlns:a16="http://schemas.microsoft.com/office/drawing/2014/main" id="{7B0CA4D4-CC8D-D546-ACE7-EF861E932260}"/>
                    </a:ext>
                  </a:extLst>
                </p:cNvPr>
                <p:cNvSpPr txBox="1"/>
                <p:nvPr/>
              </p:nvSpPr>
              <p:spPr>
                <a:xfrm>
                  <a:off x="6723048" y="2922121"/>
                  <a:ext cx="1942391" cy="369332"/>
                </a:xfrm>
                <a:prstGeom prst="rect">
                  <a:avLst/>
                </a:prstGeom>
                <a:noFill/>
              </p:spPr>
              <p:txBody>
                <a:bodyPr wrap="none" rtlCol="0">
                  <a:spAutoFit/>
                </a:bodyPr>
                <a:lstStyle/>
                <a:p>
                  <a:r>
                    <a:rPr lang="en-US" i="1" dirty="0">
                      <a:solidFill>
                        <a:srgbClr val="C00000"/>
                      </a:solidFill>
                    </a:rPr>
                    <a:t>de novo </a:t>
                  </a:r>
                  <a:r>
                    <a:rPr lang="en-US" dirty="0">
                      <a:solidFill>
                        <a:srgbClr val="C00000"/>
                      </a:solidFill>
                    </a:rPr>
                    <a:t>gene birth</a:t>
                  </a:r>
                  <a:endParaRPr lang="en-US" i="1" dirty="0">
                    <a:solidFill>
                      <a:srgbClr val="C00000"/>
                    </a:solidFill>
                  </a:endParaRPr>
                </a:p>
              </p:txBody>
            </p:sp>
          </p:grpSp>
        </p:grpSp>
        <p:sp>
          <p:nvSpPr>
            <p:cNvPr id="66" name="Rectangle 65">
              <a:extLst>
                <a:ext uri="{FF2B5EF4-FFF2-40B4-BE49-F238E27FC236}">
                  <a16:creationId xmlns:a16="http://schemas.microsoft.com/office/drawing/2014/main" id="{3BCF020E-E8E6-774A-8428-8C1F92BB31B9}"/>
                </a:ext>
              </a:extLst>
            </p:cNvPr>
            <p:cNvSpPr/>
            <p:nvPr/>
          </p:nvSpPr>
          <p:spPr>
            <a:xfrm>
              <a:off x="5620871" y="3038961"/>
              <a:ext cx="3962400" cy="16494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4263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AB4F-0A2A-E846-9597-EC20E922A508}"/>
              </a:ext>
            </a:extLst>
          </p:cNvPr>
          <p:cNvSpPr>
            <a:spLocks noGrp="1"/>
          </p:cNvSpPr>
          <p:nvPr>
            <p:ph type="title"/>
          </p:nvPr>
        </p:nvSpPr>
        <p:spPr>
          <a:xfrm>
            <a:off x="1380564" y="418917"/>
            <a:ext cx="9400839" cy="1325563"/>
          </a:xfrm>
        </p:spPr>
        <p:txBody>
          <a:bodyPr/>
          <a:lstStyle/>
          <a:p>
            <a:pPr algn="ctr"/>
            <a:r>
              <a:rPr lang="en-US" b="1" dirty="0"/>
              <a:t>CBHTS can reveal evolutionary phenomena</a:t>
            </a:r>
          </a:p>
        </p:txBody>
      </p:sp>
      <p:grpSp>
        <p:nvGrpSpPr>
          <p:cNvPr id="21" name="Group 20">
            <a:extLst>
              <a:ext uri="{FF2B5EF4-FFF2-40B4-BE49-F238E27FC236}">
                <a16:creationId xmlns:a16="http://schemas.microsoft.com/office/drawing/2014/main" id="{D573A2CB-58D5-6B4C-B996-7EA115512F15}"/>
              </a:ext>
            </a:extLst>
          </p:cNvPr>
          <p:cNvGrpSpPr>
            <a:grpSpLocks noChangeAspect="1"/>
          </p:cNvGrpSpPr>
          <p:nvPr/>
        </p:nvGrpSpPr>
        <p:grpSpPr>
          <a:xfrm>
            <a:off x="9346019" y="6292818"/>
            <a:ext cx="2663605" cy="400110"/>
            <a:chOff x="32755996" y="31169193"/>
            <a:chExt cx="6675346" cy="1002726"/>
          </a:xfrm>
        </p:grpSpPr>
        <p:pic>
          <p:nvPicPr>
            <p:cNvPr id="22" name="Picture 21">
              <a:extLst>
                <a:ext uri="{FF2B5EF4-FFF2-40B4-BE49-F238E27FC236}">
                  <a16:creationId xmlns:a16="http://schemas.microsoft.com/office/drawing/2014/main" id="{20CF7AF4-6B8E-8445-A7DF-364A64CFD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23" name="Picture 22">
              <a:extLst>
                <a:ext uri="{FF2B5EF4-FFF2-40B4-BE49-F238E27FC236}">
                  <a16:creationId xmlns:a16="http://schemas.microsoft.com/office/drawing/2014/main" id="{A46BF35A-5D4E-A44A-8DE5-D993AFBFD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24" name="Picture 23">
              <a:extLst>
                <a:ext uri="{FF2B5EF4-FFF2-40B4-BE49-F238E27FC236}">
                  <a16:creationId xmlns:a16="http://schemas.microsoft.com/office/drawing/2014/main" id="{89F653F3-680A-FF48-B2A5-00EC20371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25" name="TextBox 24">
              <a:extLst>
                <a:ext uri="{FF2B5EF4-FFF2-40B4-BE49-F238E27FC236}">
                  <a16:creationId xmlns:a16="http://schemas.microsoft.com/office/drawing/2014/main" id="{6515C863-FD64-EE4E-B77C-3F6859862BE6}"/>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grpSp>
        <p:nvGrpSpPr>
          <p:cNvPr id="47" name="Group 46">
            <a:extLst>
              <a:ext uri="{FF2B5EF4-FFF2-40B4-BE49-F238E27FC236}">
                <a16:creationId xmlns:a16="http://schemas.microsoft.com/office/drawing/2014/main" id="{40D923DA-321F-2145-9363-53E17BF089FF}"/>
              </a:ext>
            </a:extLst>
          </p:cNvPr>
          <p:cNvGrpSpPr/>
          <p:nvPr/>
        </p:nvGrpSpPr>
        <p:grpSpPr>
          <a:xfrm>
            <a:off x="4154640" y="4550878"/>
            <a:ext cx="3548063" cy="980244"/>
            <a:chOff x="5633262" y="4437712"/>
            <a:chExt cx="3548063" cy="980244"/>
          </a:xfrm>
        </p:grpSpPr>
        <p:sp>
          <p:nvSpPr>
            <p:cNvPr id="42" name="Rectangle 41">
              <a:extLst>
                <a:ext uri="{FF2B5EF4-FFF2-40B4-BE49-F238E27FC236}">
                  <a16:creationId xmlns:a16="http://schemas.microsoft.com/office/drawing/2014/main" id="{E950AB9D-4C4E-A248-A0CA-3B27E6007437}"/>
                </a:ext>
              </a:extLst>
            </p:cNvPr>
            <p:cNvSpPr/>
            <p:nvPr/>
          </p:nvSpPr>
          <p:spPr>
            <a:xfrm>
              <a:off x="7915147" y="4437712"/>
              <a:ext cx="1018164" cy="369332"/>
            </a:xfrm>
            <a:prstGeom prst="rect">
              <a:avLst/>
            </a:prstGeom>
            <a:solidFill>
              <a:schemeClr val="accent6">
                <a:lumMod val="60000"/>
                <a:lumOff val="40000"/>
                <a:alpha val="6400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6BD3608-E9F6-FA4C-990F-94DE6B8BE3D2}"/>
                </a:ext>
              </a:extLst>
            </p:cNvPr>
            <p:cNvSpPr/>
            <p:nvPr/>
          </p:nvSpPr>
          <p:spPr>
            <a:xfrm>
              <a:off x="7915146" y="5047720"/>
              <a:ext cx="1266179" cy="369332"/>
            </a:xfrm>
            <a:prstGeom prst="rect">
              <a:avLst/>
            </a:prstGeom>
            <a:solidFill>
              <a:srgbClr val="FF868A">
                <a:alpha val="64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925AB525-2D72-7B4B-854B-EA86805B3F38}"/>
                </a:ext>
              </a:extLst>
            </p:cNvPr>
            <p:cNvGrpSpPr/>
            <p:nvPr/>
          </p:nvGrpSpPr>
          <p:grpSpPr>
            <a:xfrm>
              <a:off x="5633262" y="4437712"/>
              <a:ext cx="3533276" cy="980244"/>
              <a:chOff x="4892930" y="3967684"/>
              <a:chExt cx="3533276" cy="980244"/>
            </a:xfrm>
          </p:grpSpPr>
          <p:sp>
            <p:nvSpPr>
              <p:cNvPr id="14" name="TextBox 13">
                <a:extLst>
                  <a:ext uri="{FF2B5EF4-FFF2-40B4-BE49-F238E27FC236}">
                    <a16:creationId xmlns:a16="http://schemas.microsoft.com/office/drawing/2014/main" id="{CB1B8D64-DF9E-7946-BA71-BD5460393295}"/>
                  </a:ext>
                </a:extLst>
              </p:cNvPr>
              <p:cNvSpPr txBox="1"/>
              <p:nvPr/>
            </p:nvSpPr>
            <p:spPr>
              <a:xfrm>
                <a:off x="4892930" y="3967684"/>
                <a:ext cx="1633268" cy="369332"/>
              </a:xfrm>
              <a:prstGeom prst="rect">
                <a:avLst/>
              </a:prstGeom>
              <a:noFill/>
            </p:spPr>
            <p:txBody>
              <a:bodyPr wrap="none" rtlCol="0">
                <a:spAutoFit/>
              </a:bodyPr>
              <a:lstStyle/>
              <a:p>
                <a:r>
                  <a:rPr lang="en-US" dirty="0"/>
                  <a:t>Overexpression</a:t>
                </a:r>
              </a:p>
            </p:txBody>
          </p:sp>
          <p:sp>
            <p:nvSpPr>
              <p:cNvPr id="26" name="TextBox 25">
                <a:extLst>
                  <a:ext uri="{FF2B5EF4-FFF2-40B4-BE49-F238E27FC236}">
                    <a16:creationId xmlns:a16="http://schemas.microsoft.com/office/drawing/2014/main" id="{27BB900A-26C6-974B-8FCB-1232782E6434}"/>
                  </a:ext>
                </a:extLst>
              </p:cNvPr>
              <p:cNvSpPr txBox="1"/>
              <p:nvPr/>
            </p:nvSpPr>
            <p:spPr>
              <a:xfrm>
                <a:off x="5542852" y="4578596"/>
                <a:ext cx="983346" cy="369332"/>
              </a:xfrm>
              <a:prstGeom prst="rect">
                <a:avLst/>
              </a:prstGeom>
              <a:noFill/>
            </p:spPr>
            <p:txBody>
              <a:bodyPr wrap="none" rtlCol="0">
                <a:spAutoFit/>
              </a:bodyPr>
              <a:lstStyle/>
              <a:p>
                <a:r>
                  <a:rPr lang="en-US" dirty="0"/>
                  <a:t>Deletion</a:t>
                </a:r>
              </a:p>
            </p:txBody>
          </p:sp>
          <p:sp>
            <p:nvSpPr>
              <p:cNvPr id="27" name="TextBox 26">
                <a:extLst>
                  <a:ext uri="{FF2B5EF4-FFF2-40B4-BE49-F238E27FC236}">
                    <a16:creationId xmlns:a16="http://schemas.microsoft.com/office/drawing/2014/main" id="{8B054D4D-BE4D-D64F-8C6A-70A1D75FFDCA}"/>
                  </a:ext>
                </a:extLst>
              </p:cNvPr>
              <p:cNvSpPr txBox="1"/>
              <p:nvPr/>
            </p:nvSpPr>
            <p:spPr>
              <a:xfrm>
                <a:off x="7160026" y="3968588"/>
                <a:ext cx="1018164" cy="369332"/>
              </a:xfrm>
              <a:prstGeom prst="rect">
                <a:avLst/>
              </a:prstGeom>
              <a:noFill/>
            </p:spPr>
            <p:txBody>
              <a:bodyPr wrap="none" rtlCol="0">
                <a:spAutoFit/>
              </a:bodyPr>
              <a:lstStyle/>
              <a:p>
                <a:r>
                  <a:rPr lang="en-US" dirty="0"/>
                  <a:t>Adaptive</a:t>
                </a:r>
              </a:p>
            </p:txBody>
          </p:sp>
          <p:sp>
            <p:nvSpPr>
              <p:cNvPr id="28" name="TextBox 27">
                <a:extLst>
                  <a:ext uri="{FF2B5EF4-FFF2-40B4-BE49-F238E27FC236}">
                    <a16:creationId xmlns:a16="http://schemas.microsoft.com/office/drawing/2014/main" id="{50F21B7D-9F0B-6148-833C-BE492FA341C6}"/>
                  </a:ext>
                </a:extLst>
              </p:cNvPr>
              <p:cNvSpPr txBox="1"/>
              <p:nvPr/>
            </p:nvSpPr>
            <p:spPr>
              <a:xfrm>
                <a:off x="7160026" y="4578596"/>
                <a:ext cx="1266180" cy="369332"/>
              </a:xfrm>
              <a:prstGeom prst="rect">
                <a:avLst/>
              </a:prstGeom>
              <a:noFill/>
            </p:spPr>
            <p:txBody>
              <a:bodyPr wrap="none" rtlCol="0">
                <a:spAutoFit/>
              </a:bodyPr>
              <a:lstStyle/>
              <a:p>
                <a:r>
                  <a:rPr lang="en-US" dirty="0"/>
                  <a:t>Deleterious</a:t>
                </a:r>
              </a:p>
            </p:txBody>
          </p:sp>
          <p:cxnSp>
            <p:nvCxnSpPr>
              <p:cNvPr id="30" name="Straight Arrow Connector 29">
                <a:extLst>
                  <a:ext uri="{FF2B5EF4-FFF2-40B4-BE49-F238E27FC236}">
                    <a16:creationId xmlns:a16="http://schemas.microsoft.com/office/drawing/2014/main" id="{B7B42A17-3983-284D-9362-03AF3613F39B}"/>
                  </a:ext>
                </a:extLst>
              </p:cNvPr>
              <p:cNvCxnSpPr>
                <a:stCxn id="26" idx="3"/>
                <a:endCxn id="27" idx="1"/>
              </p:cNvCxnSpPr>
              <p:nvPr/>
            </p:nvCxnSpPr>
            <p:spPr>
              <a:xfrm flipV="1">
                <a:off x="6526198" y="4153254"/>
                <a:ext cx="633828" cy="61000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1BF4B8-DC67-2C45-9FD2-9D62CBECB448}"/>
                  </a:ext>
                </a:extLst>
              </p:cNvPr>
              <p:cNvCxnSpPr>
                <a:cxnSpLocks/>
                <a:stCxn id="14" idx="3"/>
                <a:endCxn id="28" idx="1"/>
              </p:cNvCxnSpPr>
              <p:nvPr/>
            </p:nvCxnSpPr>
            <p:spPr>
              <a:xfrm>
                <a:off x="6526198" y="4152350"/>
                <a:ext cx="633828" cy="6109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6930CA3-7FEE-114C-A30A-3DB9B75A7057}"/>
                  </a:ext>
                </a:extLst>
              </p:cNvPr>
              <p:cNvCxnSpPr>
                <a:cxnSpLocks/>
                <a:stCxn id="26" idx="3"/>
                <a:endCxn id="28" idx="1"/>
              </p:cNvCxnSpPr>
              <p:nvPr/>
            </p:nvCxnSpPr>
            <p:spPr>
              <a:xfrm>
                <a:off x="6526198" y="4763262"/>
                <a:ext cx="633828" cy="0"/>
              </a:xfrm>
              <a:prstGeom prst="straightConnector1">
                <a:avLst/>
              </a:prstGeom>
              <a:ln w="508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07096E3-3EA5-364A-A27C-A440464DE82B}"/>
                  </a:ext>
                </a:extLst>
              </p:cNvPr>
              <p:cNvCxnSpPr>
                <a:cxnSpLocks/>
                <a:stCxn id="14" idx="3"/>
                <a:endCxn id="27" idx="1"/>
              </p:cNvCxnSpPr>
              <p:nvPr/>
            </p:nvCxnSpPr>
            <p:spPr>
              <a:xfrm>
                <a:off x="6526198" y="4152350"/>
                <a:ext cx="633828" cy="90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CBD05F0B-6AA5-1B48-9B76-B9135443CF01}"/>
              </a:ext>
            </a:extLst>
          </p:cNvPr>
          <p:cNvGrpSpPr/>
          <p:nvPr/>
        </p:nvGrpSpPr>
        <p:grpSpPr>
          <a:xfrm>
            <a:off x="4893328" y="1878648"/>
            <a:ext cx="2258280" cy="2331720"/>
            <a:chOff x="2828008" y="3227701"/>
            <a:chExt cx="2258280" cy="2331720"/>
          </a:xfrm>
        </p:grpSpPr>
        <p:pic>
          <p:nvPicPr>
            <p:cNvPr id="16" name="Picture 15">
              <a:extLst>
                <a:ext uri="{FF2B5EF4-FFF2-40B4-BE49-F238E27FC236}">
                  <a16:creationId xmlns:a16="http://schemas.microsoft.com/office/drawing/2014/main" id="{B597B924-2D9F-444C-8630-D5EE0CF94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8008" y="3227701"/>
              <a:ext cx="2258280" cy="2331720"/>
            </a:xfrm>
            <a:prstGeom prst="rect">
              <a:avLst/>
            </a:prstGeom>
            <a:ln>
              <a:solidFill>
                <a:schemeClr val="tx1"/>
              </a:solidFill>
            </a:ln>
          </p:spPr>
        </p:pic>
        <p:sp>
          <p:nvSpPr>
            <p:cNvPr id="45" name="Rectangle 44">
              <a:extLst>
                <a:ext uri="{FF2B5EF4-FFF2-40B4-BE49-F238E27FC236}">
                  <a16:creationId xmlns:a16="http://schemas.microsoft.com/office/drawing/2014/main" id="{D3452E89-7994-4D45-90E9-4F9397AA918E}"/>
                </a:ext>
              </a:extLst>
            </p:cNvPr>
            <p:cNvSpPr>
              <a:spLocks noChangeAspect="1"/>
            </p:cNvSpPr>
            <p:nvPr/>
          </p:nvSpPr>
          <p:spPr>
            <a:xfrm>
              <a:off x="3703342" y="4831695"/>
              <a:ext cx="320020" cy="32004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149CA1B5-B0C6-3245-8F92-D342B61ABC1A}"/>
                </a:ext>
              </a:extLst>
            </p:cNvPr>
            <p:cNvSpPr>
              <a:spLocks noChangeAspect="1"/>
            </p:cNvSpPr>
            <p:nvPr/>
          </p:nvSpPr>
          <p:spPr>
            <a:xfrm>
              <a:off x="3611690" y="3568211"/>
              <a:ext cx="320019" cy="320040"/>
            </a:xfrm>
            <a:prstGeom prst="rect">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DDA358A5-1847-4546-BE90-77ADF43C85A8}"/>
              </a:ext>
            </a:extLst>
          </p:cNvPr>
          <p:cNvGrpSpPr/>
          <p:nvPr/>
        </p:nvGrpSpPr>
        <p:grpSpPr>
          <a:xfrm>
            <a:off x="2696928" y="2241113"/>
            <a:ext cx="1137556" cy="877364"/>
            <a:chOff x="2696928" y="2241113"/>
            <a:chExt cx="1137556" cy="877364"/>
          </a:xfrm>
        </p:grpSpPr>
        <p:pic>
          <p:nvPicPr>
            <p:cNvPr id="73" name="Picture 72">
              <a:extLst>
                <a:ext uri="{FF2B5EF4-FFF2-40B4-BE49-F238E27FC236}">
                  <a16:creationId xmlns:a16="http://schemas.microsoft.com/office/drawing/2014/main" id="{6906B1EB-2871-4341-966F-E333821DB84B}"/>
                </a:ext>
              </a:extLst>
            </p:cNvPr>
            <p:cNvPicPr>
              <a:picLocks noChangeAspect="1"/>
            </p:cNvPicPr>
            <p:nvPr/>
          </p:nvPicPr>
          <p:blipFill>
            <a:blip r:embed="rId7"/>
            <a:stretch>
              <a:fillRect/>
            </a:stretch>
          </p:blipFill>
          <p:spPr>
            <a:xfrm>
              <a:off x="2925075" y="2241113"/>
              <a:ext cx="664715" cy="425833"/>
            </a:xfrm>
            <a:prstGeom prst="rect">
              <a:avLst/>
            </a:prstGeom>
          </p:spPr>
        </p:pic>
        <p:sp>
          <p:nvSpPr>
            <p:cNvPr id="64" name="TextBox 63">
              <a:extLst>
                <a:ext uri="{FF2B5EF4-FFF2-40B4-BE49-F238E27FC236}">
                  <a16:creationId xmlns:a16="http://schemas.microsoft.com/office/drawing/2014/main" id="{A0B2AAE0-C0B4-4A41-9C42-6820301D4EEB}"/>
                </a:ext>
              </a:extLst>
            </p:cNvPr>
            <p:cNvSpPr txBox="1"/>
            <p:nvPr/>
          </p:nvSpPr>
          <p:spPr>
            <a:xfrm>
              <a:off x="2696928" y="2841478"/>
              <a:ext cx="1137556" cy="276999"/>
            </a:xfrm>
            <a:prstGeom prst="rect">
              <a:avLst/>
            </a:prstGeom>
            <a:noFill/>
          </p:spPr>
          <p:txBody>
            <a:bodyPr wrap="none" rtlCol="0">
              <a:spAutoFit/>
            </a:bodyPr>
            <a:lstStyle/>
            <a:p>
              <a:r>
                <a:rPr lang="en-US" sz="1200" dirty="0"/>
                <a:t>Saccharomyces</a:t>
              </a:r>
            </a:p>
          </p:txBody>
        </p:sp>
      </p:grpSp>
    </p:spTree>
    <p:extLst>
      <p:ext uri="{BB962C8B-B14F-4D97-AF65-F5344CB8AC3E}">
        <p14:creationId xmlns:p14="http://schemas.microsoft.com/office/powerpoint/2010/main" val="1747412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35CC-D60C-1344-9C17-1EE2A83E461E}"/>
              </a:ext>
            </a:extLst>
          </p:cNvPr>
          <p:cNvSpPr>
            <a:spLocks noGrp="1"/>
          </p:cNvSpPr>
          <p:nvPr>
            <p:ph type="title"/>
          </p:nvPr>
        </p:nvSpPr>
        <p:spPr>
          <a:xfrm>
            <a:off x="1335740" y="418917"/>
            <a:ext cx="9445663" cy="1325563"/>
          </a:xfrm>
        </p:spPr>
        <p:txBody>
          <a:bodyPr/>
          <a:lstStyle/>
          <a:p>
            <a:pPr algn="ctr"/>
            <a:r>
              <a:rPr lang="en-US" b="1" dirty="0"/>
              <a:t>Correcting for spatial bias ends up ignoring small fitness effects</a:t>
            </a:r>
          </a:p>
        </p:txBody>
      </p:sp>
      <p:grpSp>
        <p:nvGrpSpPr>
          <p:cNvPr id="4" name="Group 3">
            <a:extLst>
              <a:ext uri="{FF2B5EF4-FFF2-40B4-BE49-F238E27FC236}">
                <a16:creationId xmlns:a16="http://schemas.microsoft.com/office/drawing/2014/main" id="{D796A6E6-7797-F742-A385-DCA9797469F4}"/>
              </a:ext>
            </a:extLst>
          </p:cNvPr>
          <p:cNvGrpSpPr>
            <a:grpSpLocks noChangeAspect="1"/>
          </p:cNvGrpSpPr>
          <p:nvPr/>
        </p:nvGrpSpPr>
        <p:grpSpPr>
          <a:xfrm>
            <a:off x="9346019" y="6292818"/>
            <a:ext cx="2663605" cy="400110"/>
            <a:chOff x="32755996" y="31169193"/>
            <a:chExt cx="6675346" cy="1002726"/>
          </a:xfrm>
        </p:grpSpPr>
        <p:pic>
          <p:nvPicPr>
            <p:cNvPr id="5" name="Picture 4">
              <a:extLst>
                <a:ext uri="{FF2B5EF4-FFF2-40B4-BE49-F238E27FC236}">
                  <a16:creationId xmlns:a16="http://schemas.microsoft.com/office/drawing/2014/main" id="{95EE18A0-15AC-724D-8B00-B1B3FC47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6" name="Picture 5">
              <a:extLst>
                <a:ext uri="{FF2B5EF4-FFF2-40B4-BE49-F238E27FC236}">
                  <a16:creationId xmlns:a16="http://schemas.microsoft.com/office/drawing/2014/main" id="{C83A7D4F-A914-BE4F-AFDA-A4C0C6FF3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7" name="Picture 6">
              <a:extLst>
                <a:ext uri="{FF2B5EF4-FFF2-40B4-BE49-F238E27FC236}">
                  <a16:creationId xmlns:a16="http://schemas.microsoft.com/office/drawing/2014/main" id="{E6D05E03-61A6-4443-A5A7-C2B0D1566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8" name="TextBox 7">
              <a:extLst>
                <a:ext uri="{FF2B5EF4-FFF2-40B4-BE49-F238E27FC236}">
                  <a16:creationId xmlns:a16="http://schemas.microsoft.com/office/drawing/2014/main" id="{D85539C5-1102-4F40-8ADF-70B056575825}"/>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sp>
        <p:nvSpPr>
          <p:cNvPr id="24" name="Rectangle 23">
            <a:extLst>
              <a:ext uri="{FF2B5EF4-FFF2-40B4-BE49-F238E27FC236}">
                <a16:creationId xmlns:a16="http://schemas.microsoft.com/office/drawing/2014/main" id="{429BE5C2-46E4-7B4E-8CD5-5FC4DEE420E5}"/>
              </a:ext>
            </a:extLst>
          </p:cNvPr>
          <p:cNvSpPr/>
          <p:nvPr/>
        </p:nvSpPr>
        <p:spPr>
          <a:xfrm>
            <a:off x="2089815" y="2295165"/>
            <a:ext cx="7850051" cy="1261884"/>
          </a:xfrm>
          <a:prstGeom prst="rect">
            <a:avLst/>
          </a:prstGeom>
          <a:ln w="25400">
            <a:noFill/>
          </a:ln>
          <a:effectLst/>
        </p:spPr>
        <p:txBody>
          <a:bodyPr wrap="square">
            <a:spAutoFit/>
          </a:bodyPr>
          <a:lstStyle/>
          <a:p>
            <a:r>
              <a:rPr lang="en-US" sz="2800" i="1" dirty="0"/>
              <a:t>“The environment can rarely be maintained constant across plates”</a:t>
            </a:r>
          </a:p>
          <a:p>
            <a:r>
              <a:rPr lang="en-US" sz="2000" dirty="0"/>
              <a:t>- </a:t>
            </a:r>
            <a:r>
              <a:rPr lang="en-US" sz="2000" dirty="0" err="1"/>
              <a:t>Zackrisson</a:t>
            </a:r>
            <a:r>
              <a:rPr lang="en-US" sz="2000" dirty="0"/>
              <a:t> et al. 2016</a:t>
            </a:r>
          </a:p>
        </p:txBody>
      </p:sp>
    </p:spTree>
    <p:extLst>
      <p:ext uri="{BB962C8B-B14F-4D97-AF65-F5344CB8AC3E}">
        <p14:creationId xmlns:p14="http://schemas.microsoft.com/office/powerpoint/2010/main" val="3541011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35CC-D60C-1344-9C17-1EE2A83E461E}"/>
              </a:ext>
            </a:extLst>
          </p:cNvPr>
          <p:cNvSpPr>
            <a:spLocks noGrp="1"/>
          </p:cNvSpPr>
          <p:nvPr>
            <p:ph type="title"/>
          </p:nvPr>
        </p:nvSpPr>
        <p:spPr>
          <a:xfrm>
            <a:off x="1335740" y="418917"/>
            <a:ext cx="9445663" cy="1325563"/>
          </a:xfrm>
        </p:spPr>
        <p:txBody>
          <a:bodyPr/>
          <a:lstStyle/>
          <a:p>
            <a:pPr algn="ctr"/>
            <a:r>
              <a:rPr lang="en-US" b="1" dirty="0"/>
              <a:t>Correcting for spatial bias ends up ignoring small fitness effects</a:t>
            </a:r>
          </a:p>
        </p:txBody>
      </p:sp>
      <p:grpSp>
        <p:nvGrpSpPr>
          <p:cNvPr id="4" name="Group 3">
            <a:extLst>
              <a:ext uri="{FF2B5EF4-FFF2-40B4-BE49-F238E27FC236}">
                <a16:creationId xmlns:a16="http://schemas.microsoft.com/office/drawing/2014/main" id="{D796A6E6-7797-F742-A385-DCA9797469F4}"/>
              </a:ext>
            </a:extLst>
          </p:cNvPr>
          <p:cNvGrpSpPr>
            <a:grpSpLocks noChangeAspect="1"/>
          </p:cNvGrpSpPr>
          <p:nvPr/>
        </p:nvGrpSpPr>
        <p:grpSpPr>
          <a:xfrm>
            <a:off x="9346019" y="6292818"/>
            <a:ext cx="2663605" cy="400110"/>
            <a:chOff x="32755996" y="31169193"/>
            <a:chExt cx="6675346" cy="1002726"/>
          </a:xfrm>
        </p:grpSpPr>
        <p:pic>
          <p:nvPicPr>
            <p:cNvPr id="5" name="Picture 4">
              <a:extLst>
                <a:ext uri="{FF2B5EF4-FFF2-40B4-BE49-F238E27FC236}">
                  <a16:creationId xmlns:a16="http://schemas.microsoft.com/office/drawing/2014/main" id="{95EE18A0-15AC-724D-8B00-B1B3FC47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6" name="Picture 5">
              <a:extLst>
                <a:ext uri="{FF2B5EF4-FFF2-40B4-BE49-F238E27FC236}">
                  <a16:creationId xmlns:a16="http://schemas.microsoft.com/office/drawing/2014/main" id="{C83A7D4F-A914-BE4F-AFDA-A4C0C6FF3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7" name="Picture 6">
              <a:extLst>
                <a:ext uri="{FF2B5EF4-FFF2-40B4-BE49-F238E27FC236}">
                  <a16:creationId xmlns:a16="http://schemas.microsoft.com/office/drawing/2014/main" id="{E6D05E03-61A6-4443-A5A7-C2B0D1566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8" name="TextBox 7">
              <a:extLst>
                <a:ext uri="{FF2B5EF4-FFF2-40B4-BE49-F238E27FC236}">
                  <a16:creationId xmlns:a16="http://schemas.microsoft.com/office/drawing/2014/main" id="{D85539C5-1102-4F40-8ADF-70B056575825}"/>
                </a:ext>
              </a:extLst>
            </p:cNvPr>
            <p:cNvSpPr txBox="1"/>
            <p:nvPr/>
          </p:nvSpPr>
          <p:spPr>
            <a:xfrm>
              <a:off x="36353258" y="31169193"/>
              <a:ext cx="3078084" cy="1002726"/>
            </a:xfrm>
            <a:prstGeom prst="rect">
              <a:avLst/>
            </a:prstGeom>
            <a:noFill/>
          </p:spPr>
          <p:txBody>
            <a:bodyPr wrap="none" rtlCol="0">
              <a:spAutoFit/>
            </a:bodyPr>
            <a:lstStyle/>
            <a:p>
              <a:r>
                <a:rPr lang="en-US" sz="2000" dirty="0">
                  <a:latin typeface="Arial" charset="0"/>
                  <a:ea typeface="Arial" charset="0"/>
                  <a:cs typeface="Arial" charset="0"/>
                </a:rPr>
                <a:t>@saur1n</a:t>
              </a:r>
            </a:p>
          </p:txBody>
        </p:sp>
      </p:grpSp>
      <p:sp>
        <p:nvSpPr>
          <p:cNvPr id="14" name="TextBox 13">
            <a:extLst>
              <a:ext uri="{FF2B5EF4-FFF2-40B4-BE49-F238E27FC236}">
                <a16:creationId xmlns:a16="http://schemas.microsoft.com/office/drawing/2014/main" id="{154BF213-324A-0041-936F-47F7EBD21170}"/>
              </a:ext>
            </a:extLst>
          </p:cNvPr>
          <p:cNvSpPr txBox="1"/>
          <p:nvPr/>
        </p:nvSpPr>
        <p:spPr>
          <a:xfrm>
            <a:off x="2067784" y="2444741"/>
            <a:ext cx="7990616" cy="307777"/>
          </a:xfrm>
          <a:prstGeom prst="rect">
            <a:avLst/>
          </a:prstGeom>
          <a:noFill/>
          <a:ln>
            <a:noFill/>
          </a:ln>
        </p:spPr>
        <p:txBody>
          <a:bodyPr wrap="square" rtlCol="0">
            <a:spAutoFit/>
          </a:bodyPr>
          <a:lstStyle/>
          <a:p>
            <a:pPr algn="ctr"/>
            <a:r>
              <a:rPr lang="en-US" sz="1400" dirty="0"/>
              <a:t>Collins et al. 2006, </a:t>
            </a:r>
            <a:r>
              <a:rPr lang="en-US" sz="1400" dirty="0" err="1"/>
              <a:t>Wagih</a:t>
            </a:r>
            <a:r>
              <a:rPr lang="en-US" sz="1400" dirty="0"/>
              <a:t> et al. 2013, Young et al. 2013, Bean et al. 2014, </a:t>
            </a:r>
            <a:r>
              <a:rPr lang="en-US" sz="1400" dirty="0" err="1"/>
              <a:t>Zackrisson</a:t>
            </a:r>
            <a:r>
              <a:rPr lang="en-US" sz="1400" dirty="0"/>
              <a:t> et al. 2016</a:t>
            </a:r>
          </a:p>
        </p:txBody>
      </p:sp>
      <p:sp>
        <p:nvSpPr>
          <p:cNvPr id="15" name="TextBox 14">
            <a:extLst>
              <a:ext uri="{FF2B5EF4-FFF2-40B4-BE49-F238E27FC236}">
                <a16:creationId xmlns:a16="http://schemas.microsoft.com/office/drawing/2014/main" id="{770C1B4F-934D-A049-A455-2F0F04A41560}"/>
              </a:ext>
            </a:extLst>
          </p:cNvPr>
          <p:cNvSpPr txBox="1"/>
          <p:nvPr/>
        </p:nvSpPr>
        <p:spPr>
          <a:xfrm>
            <a:off x="2067784" y="1940799"/>
            <a:ext cx="7990616" cy="523220"/>
          </a:xfrm>
          <a:prstGeom prst="rect">
            <a:avLst/>
          </a:prstGeom>
          <a:noFill/>
          <a:ln>
            <a:noFill/>
          </a:ln>
        </p:spPr>
        <p:txBody>
          <a:bodyPr wrap="square" rtlCol="0">
            <a:spAutoFit/>
          </a:bodyPr>
          <a:lstStyle/>
          <a:p>
            <a:pPr algn="ctr"/>
            <a:r>
              <a:rPr lang="en-US" sz="2800" u="sng" dirty="0"/>
              <a:t>Existing Methods For Spatial Bias Correction</a:t>
            </a:r>
          </a:p>
        </p:txBody>
      </p:sp>
      <p:pic>
        <p:nvPicPr>
          <p:cNvPr id="9" name="Picture 8">
            <a:extLst>
              <a:ext uri="{FF2B5EF4-FFF2-40B4-BE49-F238E27FC236}">
                <a16:creationId xmlns:a16="http://schemas.microsoft.com/office/drawing/2014/main" id="{8BB327B2-ECBB-8C40-A6EB-5DFAA5B1F576}"/>
              </a:ext>
            </a:extLst>
          </p:cNvPr>
          <p:cNvPicPr>
            <a:picLocks noChangeAspect="1"/>
          </p:cNvPicPr>
          <p:nvPr/>
        </p:nvPicPr>
        <p:blipFill>
          <a:blip r:embed="rId6"/>
          <a:stretch>
            <a:fillRect/>
          </a:stretch>
        </p:blipFill>
        <p:spPr>
          <a:xfrm>
            <a:off x="4255378" y="2940247"/>
            <a:ext cx="3681244" cy="977506"/>
          </a:xfrm>
          <a:prstGeom prst="rect">
            <a:avLst/>
          </a:prstGeom>
        </p:spPr>
      </p:pic>
      <p:sp>
        <p:nvSpPr>
          <p:cNvPr id="10" name="TextBox 9">
            <a:extLst>
              <a:ext uri="{FF2B5EF4-FFF2-40B4-BE49-F238E27FC236}">
                <a16:creationId xmlns:a16="http://schemas.microsoft.com/office/drawing/2014/main" id="{9B3443F1-2AE9-1542-8C3B-DB42398B476D}"/>
              </a:ext>
            </a:extLst>
          </p:cNvPr>
          <p:cNvSpPr txBox="1"/>
          <p:nvPr/>
        </p:nvSpPr>
        <p:spPr>
          <a:xfrm>
            <a:off x="2592717" y="3310498"/>
            <a:ext cx="458780"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BA8FCB3B-8E6F-5448-BB7F-24CAD1F87DEB}"/>
              </a:ext>
            </a:extLst>
          </p:cNvPr>
          <p:cNvSpPr txBox="1"/>
          <p:nvPr/>
        </p:nvSpPr>
        <p:spPr>
          <a:xfrm>
            <a:off x="1878289" y="3310498"/>
            <a:ext cx="615553" cy="1967846"/>
          </a:xfrm>
          <a:prstGeom prst="rect">
            <a:avLst/>
          </a:prstGeom>
          <a:noFill/>
        </p:spPr>
        <p:txBody>
          <a:bodyPr vert="vert270" wrap="none" rtlCol="0">
            <a:spAutoFit/>
          </a:bodyPr>
          <a:lstStyle/>
          <a:p>
            <a:r>
              <a:rPr lang="en-US" sz="2800" u="sng" dirty="0"/>
              <a:t>Assumptions</a:t>
            </a:r>
          </a:p>
        </p:txBody>
      </p:sp>
    </p:spTree>
    <p:extLst>
      <p:ext uri="{BB962C8B-B14F-4D97-AF65-F5344CB8AC3E}">
        <p14:creationId xmlns:p14="http://schemas.microsoft.com/office/powerpoint/2010/main" val="37719963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8911</TotalTime>
  <Words>1015</Words>
  <Application>Microsoft Macintosh PowerPoint</Application>
  <PresentationFormat>Widescreen</PresentationFormat>
  <Paragraphs>140</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LI Detector: Measuring Small Fitness Effects in High Throughput</vt:lpstr>
      <vt:lpstr>Colony-based high-throughput screens (CBHTS)</vt:lpstr>
      <vt:lpstr>Colony-based high-throughput screens (CBHTS)</vt:lpstr>
      <vt:lpstr>CBHTS have been used to identify…</vt:lpstr>
      <vt:lpstr>CBHTS have been used to identify…</vt:lpstr>
      <vt:lpstr>CBHTS can reveal evolutionary phenomena</vt:lpstr>
      <vt:lpstr>CBHTS can reveal evolutionary phenomena</vt:lpstr>
      <vt:lpstr>Correcting for spatial bias ends up ignoring small fitness effects</vt:lpstr>
      <vt:lpstr>Correcting for spatial bias ends up ignoring small fitness effects</vt:lpstr>
      <vt:lpstr>Correcting for spatial bias ends up ignoring small fitness effects</vt:lpstr>
      <vt:lpstr>LI Detector reveals the truth!</vt:lpstr>
      <vt:lpstr>LI Detector reveals the truth!</vt:lpstr>
      <vt:lpstr>LI Detector reveals the truth!</vt:lpstr>
      <vt:lpstr>LI Detector reveals the truth!</vt:lpstr>
      <vt:lpstr>LI Detector can expand the use of CBHTS</vt:lpstr>
      <vt:lpstr>LI Detector can expand the use of CBHTS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 Detector: Measuring Evolution in High-throughput</dc:title>
  <dc:creator>Parikh, Saurin</dc:creator>
  <cp:lastModifiedBy>Parikh, Saurin</cp:lastModifiedBy>
  <cp:revision>142</cp:revision>
  <cp:lastPrinted>2019-09-06T16:43:11Z</cp:lastPrinted>
  <dcterms:created xsi:type="dcterms:W3CDTF">2019-08-29T14:54:01Z</dcterms:created>
  <dcterms:modified xsi:type="dcterms:W3CDTF">2019-09-14T03:58:05Z</dcterms:modified>
</cp:coreProperties>
</file>